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sldIdLst>
    <p:sldId id="256" r:id="rId3"/>
    <p:sldId id="1298" r:id="rId4"/>
    <p:sldId id="1307" r:id="rId5"/>
    <p:sldId id="1262" r:id="rId6"/>
    <p:sldId id="1309" r:id="rId7"/>
    <p:sldId id="1257" r:id="rId8"/>
    <p:sldId id="1305" r:id="rId9"/>
    <p:sldId id="1270" r:id="rId10"/>
    <p:sldId id="1269" r:id="rId11"/>
    <p:sldId id="1252" r:id="rId12"/>
    <p:sldId id="1285" r:id="rId13"/>
    <p:sldId id="1308" r:id="rId14"/>
    <p:sldId id="1267" r:id="rId15"/>
    <p:sldId id="1310" r:id="rId16"/>
    <p:sldId id="1303" r:id="rId17"/>
    <p:sldId id="260" r:id="rId18"/>
    <p:sldId id="327" r:id="rId19"/>
    <p:sldId id="1292" r:id="rId20"/>
    <p:sldId id="1304" r:id="rId21"/>
    <p:sldId id="1311" r:id="rId22"/>
    <p:sldId id="1255" r:id="rId23"/>
    <p:sldId id="1294" r:id="rId24"/>
    <p:sldId id="11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2C244B-1022-F604-C0EC-B8BB5FFC8498}" name="James" initials="J" userId="James" providerId="None"/>
  <p188:author id="{B559C98A-870E-3F3E-2A66-1D86A8D5ECF2}" name="Robert Wray" initials="RW" userId="S::bob.wray.cic@iqmri.org::21338e49-f1c3-4542-b855-3e5e6773f15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164472"/>
    <a:srgbClr val="70AD47"/>
    <a:srgbClr val="DAE3F3"/>
    <a:srgbClr val="B4C7E7"/>
    <a:srgbClr val="BF9000"/>
    <a:srgbClr val="2B7949"/>
    <a:srgbClr val="2D7B49"/>
    <a:srgbClr val="104472"/>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4"/>
    <p:restoredTop sz="92085" autoAdjust="0"/>
  </p:normalViewPr>
  <p:slideViewPr>
    <p:cSldViewPr snapToGrid="0" snapToObjects="1">
      <p:cViewPr varScale="1">
        <p:scale>
          <a:sx n="146" d="100"/>
          <a:sy n="146" d="100"/>
        </p:scale>
        <p:origin x="870"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6BBB1-3284-4644-9A90-BD8313361FC6}" type="datetimeFigureOut">
              <a:rPr lang="en-US" smtClean="0"/>
              <a:t>6/5/2024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FDDB8-AE5E-0E44-BF8A-92D748406A5D}" type="slidenum">
              <a:rPr lang="en-US" smtClean="0"/>
              <a:t>‹#›</a:t>
            </a:fld>
            <a:endParaRPr lang="en-US" dirty="0"/>
          </a:p>
        </p:txBody>
      </p:sp>
    </p:spTree>
    <p:extLst>
      <p:ext uri="{BB962C8B-B14F-4D97-AF65-F5344CB8AC3E}">
        <p14:creationId xmlns:p14="http://schemas.microsoft.com/office/powerpoint/2010/main" val="220742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a:t>
            </a:fld>
            <a:endParaRPr lang="en-US" dirty="0"/>
          </a:p>
        </p:txBody>
      </p:sp>
    </p:spTree>
    <p:extLst>
      <p:ext uri="{BB962C8B-B14F-4D97-AF65-F5344CB8AC3E}">
        <p14:creationId xmlns:p14="http://schemas.microsoft.com/office/powerpoint/2010/main" val="172767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7925" cy="3521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D8A59-3A6B-408D-A026-1AB0644E6E3C}" type="slidenum">
              <a:rPr lang="en-US" smtClean="0"/>
              <a:t>10</a:t>
            </a:fld>
            <a:endParaRPr lang="en-US" dirty="0"/>
          </a:p>
        </p:txBody>
      </p:sp>
    </p:spTree>
    <p:extLst>
      <p:ext uri="{BB962C8B-B14F-4D97-AF65-F5344CB8AC3E}">
        <p14:creationId xmlns:p14="http://schemas.microsoft.com/office/powerpoint/2010/main" val="749616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11</a:t>
            </a:fld>
            <a:endParaRPr lang="en-US" dirty="0"/>
          </a:p>
        </p:txBody>
      </p:sp>
    </p:spTree>
    <p:extLst>
      <p:ext uri="{BB962C8B-B14F-4D97-AF65-F5344CB8AC3E}">
        <p14:creationId xmlns:p14="http://schemas.microsoft.com/office/powerpoint/2010/main" val="1421219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mj-lt"/>
              <a:buNone/>
            </a:pPr>
            <a:endParaRPr lang="en-US" sz="1200" dirty="0"/>
          </a:p>
        </p:txBody>
      </p:sp>
      <p:sp>
        <p:nvSpPr>
          <p:cNvPr id="4" name="Slide Number Placeholder 3"/>
          <p:cNvSpPr>
            <a:spLocks noGrp="1"/>
          </p:cNvSpPr>
          <p:nvPr>
            <p:ph type="sldNum" sz="quarter" idx="5"/>
          </p:nvPr>
        </p:nvSpPr>
        <p:spPr/>
        <p:txBody>
          <a:bodyPr/>
          <a:lstStyle/>
          <a:p>
            <a:fld id="{02818732-FA64-4F57-8EE6-57AA70E1F1E0}" type="slidenum">
              <a:rPr lang="en-US" noProof="0" smtClean="0"/>
              <a:t>12</a:t>
            </a:fld>
            <a:endParaRPr lang="en-US" noProof="0" dirty="0"/>
          </a:p>
        </p:txBody>
      </p:sp>
    </p:spTree>
    <p:extLst>
      <p:ext uri="{BB962C8B-B14F-4D97-AF65-F5344CB8AC3E}">
        <p14:creationId xmlns:p14="http://schemas.microsoft.com/office/powerpoint/2010/main" val="446352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mj-lt"/>
              <a:buNone/>
            </a:pPr>
            <a:endParaRPr lang="en-US" sz="1200" dirty="0"/>
          </a:p>
        </p:txBody>
      </p:sp>
      <p:sp>
        <p:nvSpPr>
          <p:cNvPr id="4" name="Slide Number Placeholder 3"/>
          <p:cNvSpPr>
            <a:spLocks noGrp="1"/>
          </p:cNvSpPr>
          <p:nvPr>
            <p:ph type="sldNum" sz="quarter" idx="5"/>
          </p:nvPr>
        </p:nvSpPr>
        <p:spPr/>
        <p:txBody>
          <a:bodyPr/>
          <a:lstStyle/>
          <a:p>
            <a:fld id="{02818732-FA64-4F57-8EE6-57AA70E1F1E0}" type="slidenum">
              <a:rPr lang="en-US" noProof="0" smtClean="0"/>
              <a:t>13</a:t>
            </a:fld>
            <a:endParaRPr lang="en-US" noProof="0" dirty="0"/>
          </a:p>
        </p:txBody>
      </p:sp>
    </p:spTree>
    <p:extLst>
      <p:ext uri="{BB962C8B-B14F-4D97-AF65-F5344CB8AC3E}">
        <p14:creationId xmlns:p14="http://schemas.microsoft.com/office/powerpoint/2010/main" val="2227259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C214D-ADA2-49D4-AF48-CB36DAE4870D}" type="slidenum">
              <a:rPr lang="en-US" smtClean="0"/>
              <a:t>14</a:t>
            </a:fld>
            <a:endParaRPr lang="en-US" dirty="0"/>
          </a:p>
        </p:txBody>
      </p:sp>
    </p:spTree>
    <p:extLst>
      <p:ext uri="{BB962C8B-B14F-4D97-AF65-F5344CB8AC3E}">
        <p14:creationId xmlns:p14="http://schemas.microsoft.com/office/powerpoint/2010/main" val="2192365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C214D-ADA2-49D4-AF48-CB36DAE4870D}" type="slidenum">
              <a:rPr lang="en-US" smtClean="0"/>
              <a:t>15</a:t>
            </a:fld>
            <a:endParaRPr lang="en-US" dirty="0"/>
          </a:p>
        </p:txBody>
      </p:sp>
    </p:spTree>
    <p:extLst>
      <p:ext uri="{BB962C8B-B14F-4D97-AF65-F5344CB8AC3E}">
        <p14:creationId xmlns:p14="http://schemas.microsoft.com/office/powerpoint/2010/main" val="2248349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16</a:t>
            </a:fld>
            <a:endParaRPr lang="en-US" dirty="0"/>
          </a:p>
        </p:txBody>
      </p:sp>
    </p:spTree>
    <p:extLst>
      <p:ext uri="{BB962C8B-B14F-4D97-AF65-F5344CB8AC3E}">
        <p14:creationId xmlns:p14="http://schemas.microsoft.com/office/powerpoint/2010/main" val="1829094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17</a:t>
            </a:fld>
            <a:endParaRPr lang="en-US" dirty="0"/>
          </a:p>
        </p:txBody>
      </p:sp>
    </p:spTree>
    <p:extLst>
      <p:ext uri="{BB962C8B-B14F-4D97-AF65-F5344CB8AC3E}">
        <p14:creationId xmlns:p14="http://schemas.microsoft.com/office/powerpoint/2010/main" val="743026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mj-lt"/>
              <a:buNone/>
            </a:pPr>
            <a:endParaRPr lang="en-US" sz="1200" dirty="0"/>
          </a:p>
        </p:txBody>
      </p:sp>
      <p:sp>
        <p:nvSpPr>
          <p:cNvPr id="4" name="Slide Number Placeholder 3"/>
          <p:cNvSpPr>
            <a:spLocks noGrp="1"/>
          </p:cNvSpPr>
          <p:nvPr>
            <p:ph type="sldNum" sz="quarter" idx="5"/>
          </p:nvPr>
        </p:nvSpPr>
        <p:spPr/>
        <p:txBody>
          <a:bodyPr/>
          <a:lstStyle/>
          <a:p>
            <a:fld id="{02818732-FA64-4F57-8EE6-57AA70E1F1E0}" type="slidenum">
              <a:rPr lang="en-US" noProof="0" smtClean="0"/>
              <a:t>20</a:t>
            </a:fld>
            <a:endParaRPr lang="en-US" noProof="0" dirty="0"/>
          </a:p>
        </p:txBody>
      </p:sp>
    </p:spTree>
    <p:extLst>
      <p:ext uri="{BB962C8B-B14F-4D97-AF65-F5344CB8AC3E}">
        <p14:creationId xmlns:p14="http://schemas.microsoft.com/office/powerpoint/2010/main" val="2356673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21</a:t>
            </a:fld>
            <a:endParaRPr lang="en-US" dirty="0"/>
          </a:p>
        </p:txBody>
      </p:sp>
    </p:spTree>
    <p:extLst>
      <p:ext uri="{BB962C8B-B14F-4D97-AF65-F5344CB8AC3E}">
        <p14:creationId xmlns:p14="http://schemas.microsoft.com/office/powerpoint/2010/main" val="319909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2</a:t>
            </a:fld>
            <a:endParaRPr lang="en-US" dirty="0"/>
          </a:p>
        </p:txBody>
      </p:sp>
    </p:spTree>
    <p:extLst>
      <p:ext uri="{BB962C8B-B14F-4D97-AF65-F5344CB8AC3E}">
        <p14:creationId xmlns:p14="http://schemas.microsoft.com/office/powerpoint/2010/main" val="1281360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22</a:t>
            </a:fld>
            <a:endParaRPr lang="en-US" dirty="0"/>
          </a:p>
        </p:txBody>
      </p:sp>
    </p:spTree>
    <p:extLst>
      <p:ext uri="{BB962C8B-B14F-4D97-AF65-F5344CB8AC3E}">
        <p14:creationId xmlns:p14="http://schemas.microsoft.com/office/powerpoint/2010/main" val="304093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742950" lvl="1">
              <a:spcBef>
                <a:spcPts val="0"/>
              </a:spcBef>
              <a:spcAft>
                <a:spcPts val="600"/>
              </a:spcAft>
              <a:buClr>
                <a:srgbClr val="000000"/>
              </a:buClr>
            </a:pPr>
            <a:endParaRPr lang="en-US" sz="1600" dirty="0">
              <a:solidFill>
                <a:prstClr val="black"/>
              </a:solidFill>
              <a:sym typeface="Arial"/>
            </a:endParaRPr>
          </a:p>
        </p:txBody>
      </p:sp>
      <p:sp>
        <p:nvSpPr>
          <p:cNvPr id="4" name="Slide Number Placeholder 3"/>
          <p:cNvSpPr>
            <a:spLocks noGrp="1"/>
          </p:cNvSpPr>
          <p:nvPr>
            <p:ph type="sldNum" sz="quarter" idx="5"/>
          </p:nvPr>
        </p:nvSpPr>
        <p:spPr/>
        <p:txBody>
          <a:bodyPr/>
          <a:lstStyle/>
          <a:p>
            <a:fld id="{4BE6FB65-7E26-48E8-87CA-39C1AC7F3D94}" type="slidenum">
              <a:rPr lang="en-US" smtClean="0"/>
              <a:t>23</a:t>
            </a:fld>
            <a:endParaRPr lang="en-US" dirty="0"/>
          </a:p>
        </p:txBody>
      </p:sp>
    </p:spTree>
    <p:extLst>
      <p:ext uri="{BB962C8B-B14F-4D97-AF65-F5344CB8AC3E}">
        <p14:creationId xmlns:p14="http://schemas.microsoft.com/office/powerpoint/2010/main" val="2670319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3</a:t>
            </a:fld>
            <a:endParaRPr lang="en-US" dirty="0"/>
          </a:p>
        </p:txBody>
      </p:sp>
    </p:spTree>
    <p:extLst>
      <p:ext uri="{BB962C8B-B14F-4D97-AF65-F5344CB8AC3E}">
        <p14:creationId xmlns:p14="http://schemas.microsoft.com/office/powerpoint/2010/main" val="261225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1D8A59-3A6B-408D-A026-1AB0644E6E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894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5</a:t>
            </a:fld>
            <a:endParaRPr lang="en-US" dirty="0"/>
          </a:p>
        </p:txBody>
      </p:sp>
    </p:spTree>
    <p:extLst>
      <p:ext uri="{BB962C8B-B14F-4D97-AF65-F5344CB8AC3E}">
        <p14:creationId xmlns:p14="http://schemas.microsoft.com/office/powerpoint/2010/main" val="1484946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sz="2000" b="0" i="0" dirty="0">
              <a:solidFill>
                <a:srgbClr val="172B4D"/>
              </a:solidFill>
              <a:effectLst/>
              <a:latin typeface="-apple-system"/>
            </a:endParaRPr>
          </a:p>
        </p:txBody>
      </p:sp>
      <p:sp>
        <p:nvSpPr>
          <p:cNvPr id="4" name="Slide Number Placeholder 3"/>
          <p:cNvSpPr>
            <a:spLocks noGrp="1"/>
          </p:cNvSpPr>
          <p:nvPr>
            <p:ph type="sldNum" sz="quarter" idx="5"/>
          </p:nvPr>
        </p:nvSpPr>
        <p:spPr/>
        <p:txBody>
          <a:bodyPr/>
          <a:lstStyle/>
          <a:p>
            <a:fld id="{4BE6FB65-7E26-48E8-87CA-39C1AC7F3D94}" type="slidenum">
              <a:rPr lang="en-US" smtClean="0"/>
              <a:t>6</a:t>
            </a:fld>
            <a:endParaRPr lang="en-US" dirty="0"/>
          </a:p>
        </p:txBody>
      </p:sp>
    </p:spTree>
    <p:extLst>
      <p:ext uri="{BB962C8B-B14F-4D97-AF65-F5344CB8AC3E}">
        <p14:creationId xmlns:p14="http://schemas.microsoft.com/office/powerpoint/2010/main" val="223533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818732-FA64-4F57-8EE6-57AA70E1F1E0}" type="slidenum">
              <a:rPr lang="en-US" noProof="0" smtClean="0"/>
              <a:t>7</a:t>
            </a:fld>
            <a:endParaRPr lang="en-US" noProof="0" dirty="0"/>
          </a:p>
        </p:txBody>
      </p:sp>
    </p:spTree>
    <p:extLst>
      <p:ext uri="{BB962C8B-B14F-4D97-AF65-F5344CB8AC3E}">
        <p14:creationId xmlns:p14="http://schemas.microsoft.com/office/powerpoint/2010/main" val="255640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8</a:t>
            </a:fld>
            <a:endParaRPr lang="en-US" dirty="0"/>
          </a:p>
        </p:txBody>
      </p:sp>
    </p:spTree>
    <p:extLst>
      <p:ext uri="{BB962C8B-B14F-4D97-AF65-F5344CB8AC3E}">
        <p14:creationId xmlns:p14="http://schemas.microsoft.com/office/powerpoint/2010/main" val="961735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9</a:t>
            </a:fld>
            <a:endParaRPr lang="en-US" dirty="0"/>
          </a:p>
        </p:txBody>
      </p:sp>
    </p:spTree>
    <p:extLst>
      <p:ext uri="{BB962C8B-B14F-4D97-AF65-F5344CB8AC3E}">
        <p14:creationId xmlns:p14="http://schemas.microsoft.com/office/powerpoint/2010/main" val="2963060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8336-3D7E-3042-B33D-E690532DF805}"/>
              </a:ext>
            </a:extLst>
          </p:cNvPr>
          <p:cNvSpPr>
            <a:spLocks noGrp="1"/>
          </p:cNvSpPr>
          <p:nvPr>
            <p:ph type="ctrTitle"/>
          </p:nvPr>
        </p:nvSpPr>
        <p:spPr>
          <a:xfrm>
            <a:off x="1524000" y="1122363"/>
            <a:ext cx="9144000" cy="2387600"/>
          </a:xfrm>
        </p:spPr>
        <p:txBody>
          <a:bodyPr anchor="b"/>
          <a:lstStyle>
            <a:lvl1pPr algn="ctr">
              <a:defRPr sz="6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F920CCBE-74AD-E049-A727-32468C218A11}"/>
              </a:ext>
            </a:extLst>
          </p:cNvPr>
          <p:cNvSpPr>
            <a:spLocks noGrp="1"/>
          </p:cNvSpPr>
          <p:nvPr>
            <p:ph type="subTitle" idx="1"/>
          </p:nvPr>
        </p:nvSpPr>
        <p:spPr>
          <a:xfrm>
            <a:off x="5099222" y="3565318"/>
            <a:ext cx="5568778" cy="1655762"/>
          </a:xfrm>
        </p:spPr>
        <p:txBody>
          <a:bodyPr/>
          <a:lstStyle>
            <a:lvl1pPr marL="0" indent="0" algn="ctr">
              <a:buNone/>
              <a:defRPr sz="24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7ACBE8D-5297-C147-8194-1339688CCE94}"/>
              </a:ext>
            </a:extLst>
          </p:cNvPr>
          <p:cNvSpPr>
            <a:spLocks noGrp="1"/>
          </p:cNvSpPr>
          <p:nvPr>
            <p:ph type="dt" sz="half" idx="10"/>
          </p:nvPr>
        </p:nvSpPr>
        <p:spPr>
          <a:xfrm>
            <a:off x="838200" y="6356350"/>
            <a:ext cx="2743200" cy="365125"/>
          </a:xfrm>
          <a:prstGeom prst="rect">
            <a:avLst/>
          </a:prstGeom>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dirty="0"/>
          </a:p>
        </p:txBody>
      </p:sp>
      <p:sp>
        <p:nvSpPr>
          <p:cNvPr id="5" name="Footer Placeholder 4">
            <a:extLst>
              <a:ext uri="{FF2B5EF4-FFF2-40B4-BE49-F238E27FC236}">
                <a16:creationId xmlns:a16="http://schemas.microsoft.com/office/drawing/2014/main" id="{557F3921-0C4A-FE4B-92C7-4DC7EFEC44F3}"/>
              </a:ext>
            </a:extLst>
          </p:cNvPr>
          <p:cNvSpPr>
            <a:spLocks noGrp="1"/>
          </p:cNvSpPr>
          <p:nvPr>
            <p:ph type="ftr" sz="quarter" idx="11"/>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 2024 Center for Integrated Cognition</a:t>
            </a:r>
          </a:p>
        </p:txBody>
      </p:sp>
      <p:sp>
        <p:nvSpPr>
          <p:cNvPr id="6" name="Slide Number Placeholder 5">
            <a:extLst>
              <a:ext uri="{FF2B5EF4-FFF2-40B4-BE49-F238E27FC236}">
                <a16:creationId xmlns:a16="http://schemas.microsoft.com/office/drawing/2014/main" id="{AF8EB248-4553-3341-B1C2-6E172FFDB6EF}"/>
              </a:ext>
            </a:extLst>
          </p:cNvPr>
          <p:cNvSpPr>
            <a:spLocks noGrp="1"/>
          </p:cNvSpPr>
          <p:nvPr>
            <p:ph type="sldNum" sz="quarter" idx="12"/>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8" name="Picture 7" descr="A picture containing logo&#10;&#10;Description automatically generated">
            <a:extLst>
              <a:ext uri="{FF2B5EF4-FFF2-40B4-BE49-F238E27FC236}">
                <a16:creationId xmlns:a16="http://schemas.microsoft.com/office/drawing/2014/main" id="{5A0AE10D-C487-F949-A92C-E21691EA5A22}"/>
              </a:ext>
            </a:extLst>
          </p:cNvPr>
          <p:cNvPicPr>
            <a:picLocks noChangeAspect="1"/>
          </p:cNvPicPr>
          <p:nvPr userDrawn="1"/>
        </p:nvPicPr>
        <p:blipFill>
          <a:blip r:embed="rId2"/>
          <a:stretch>
            <a:fillRect/>
          </a:stretch>
        </p:blipFill>
        <p:spPr>
          <a:xfrm>
            <a:off x="1065848" y="3361101"/>
            <a:ext cx="4234249" cy="2064196"/>
          </a:xfrm>
          <a:prstGeom prst="rect">
            <a:avLst/>
          </a:prstGeom>
        </p:spPr>
      </p:pic>
      <p:sp>
        <p:nvSpPr>
          <p:cNvPr id="9" name="Rectangle 8">
            <a:extLst>
              <a:ext uri="{FF2B5EF4-FFF2-40B4-BE49-F238E27FC236}">
                <a16:creationId xmlns:a16="http://schemas.microsoft.com/office/drawing/2014/main" id="{A73ED1C7-4643-2D46-9E7E-622B2A407F23}"/>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04015B5-BDD5-DB43-9850-F6756B5FE41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4527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727E-E383-2040-B162-50B0BF6293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0AE8C7-8DBD-1D4C-8DC6-EC4FD9ECC8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ADEABA3-1AA3-C54C-A042-69F88833B6D2}"/>
              </a:ext>
            </a:extLst>
          </p:cNvPr>
          <p:cNvSpPr>
            <a:spLocks noGrp="1"/>
          </p:cNvSpPr>
          <p:nvPr>
            <p:ph type="ftr" sz="quarter" idx="11"/>
          </p:nvPr>
        </p:nvSpPr>
        <p:spPr/>
        <p:txBody>
          <a:bodyPr/>
          <a:lstStyle/>
          <a:p>
            <a:r>
              <a:rPr lang="en-US" dirty="0"/>
              <a:t>(c) 2024 Center for Integrated Cognition</a:t>
            </a:r>
          </a:p>
        </p:txBody>
      </p:sp>
      <p:sp>
        <p:nvSpPr>
          <p:cNvPr id="6" name="Slide Number Placeholder 5">
            <a:extLst>
              <a:ext uri="{FF2B5EF4-FFF2-40B4-BE49-F238E27FC236}">
                <a16:creationId xmlns:a16="http://schemas.microsoft.com/office/drawing/2014/main" id="{8EFD9FA5-8683-4748-A947-83D0D24C582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69701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B140B2-C8DD-7D49-8C4C-E76A36F9EF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6BC09-9D38-D546-93F8-A40091D341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0F64398-367E-6C4D-9143-F7CB6D471CF1}"/>
              </a:ext>
            </a:extLst>
          </p:cNvPr>
          <p:cNvSpPr>
            <a:spLocks noGrp="1"/>
          </p:cNvSpPr>
          <p:nvPr>
            <p:ph type="ftr" sz="quarter" idx="11"/>
          </p:nvPr>
        </p:nvSpPr>
        <p:spPr/>
        <p:txBody>
          <a:bodyPr/>
          <a:lstStyle/>
          <a:p>
            <a:r>
              <a:rPr lang="en-US" dirty="0"/>
              <a:t>(c) 2024 Center for Integrated Cognition</a:t>
            </a:r>
          </a:p>
        </p:txBody>
      </p:sp>
      <p:sp>
        <p:nvSpPr>
          <p:cNvPr id="6" name="Slide Number Placeholder 5">
            <a:extLst>
              <a:ext uri="{FF2B5EF4-FFF2-40B4-BE49-F238E27FC236}">
                <a16:creationId xmlns:a16="http://schemas.microsoft.com/office/drawing/2014/main" id="{3EFD7A82-46CE-5847-967B-6FADC6847FF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12548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6" name="Slide Number Placeholder 5"/>
          <p:cNvSpPr>
            <a:spLocks noGrp="1"/>
          </p:cNvSpPr>
          <p:nvPr>
            <p:ph type="sldNum" sz="quarter" idx="12"/>
          </p:nvPr>
        </p:nvSpPr>
        <p:spPr>
          <a:xfrm>
            <a:off x="9298915" y="6480050"/>
            <a:ext cx="2844800" cy="365125"/>
          </a:xfrm>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4642842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1934907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9065700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3160335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6758234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80737715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8055736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2853093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7821-4D55-0449-A265-E50739697F41}"/>
              </a:ext>
            </a:extLst>
          </p:cNvPr>
          <p:cNvSpPr>
            <a:spLocks noGrp="1"/>
          </p:cNvSpPr>
          <p:nvPr>
            <p:ph type="title"/>
          </p:nvPr>
        </p:nvSpPr>
        <p:spPr/>
        <p:txBody>
          <a:bodyPr/>
          <a:lstStyle>
            <a:lvl1pPr>
              <a:defRPr>
                <a:solidFill>
                  <a:srgbClr val="16447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425222-F0F0-CD40-BDA6-BF3A418C118A}"/>
              </a:ext>
            </a:extLst>
          </p:cNvPr>
          <p:cNvSpPr>
            <a:spLocks noGrp="1"/>
          </p:cNvSpPr>
          <p:nvPr>
            <p:ph idx="1"/>
          </p:nvPr>
        </p:nvSpPr>
        <p:spPr>
          <a:xfrm>
            <a:off x="850557" y="1825625"/>
            <a:ext cx="10515600" cy="4351338"/>
          </a:xfrm>
        </p:spPr>
        <p:txBody>
          <a:bodyPr/>
          <a:lstStyle>
            <a:lvl1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3659D40-DAF0-934E-AD5D-CE319220C316}"/>
              </a:ext>
            </a:extLst>
          </p:cNvPr>
          <p:cNvSpPr>
            <a:spLocks noGrp="1"/>
          </p:cNvSpPr>
          <p:nvPr>
            <p:ph type="ftr" sz="quarter" idx="11"/>
          </p:nvPr>
        </p:nvSpPr>
        <p:spPr>
          <a:xfrm>
            <a:off x="4038600" y="6604088"/>
            <a:ext cx="4114800" cy="228600"/>
          </a:xfrm>
        </p:spPr>
        <p:txBody>
          <a:bodyPr/>
          <a:lstStyle>
            <a:lvl1pPr>
              <a:defRPr sz="1000">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 2024 Center for Integrated Cognition</a:t>
            </a:r>
          </a:p>
        </p:txBody>
      </p:sp>
      <p:sp>
        <p:nvSpPr>
          <p:cNvPr id="7" name="Rectangle 6">
            <a:extLst>
              <a:ext uri="{FF2B5EF4-FFF2-40B4-BE49-F238E27FC236}">
                <a16:creationId xmlns:a16="http://schemas.microsoft.com/office/drawing/2014/main" id="{AA74D2A7-6DC6-474C-ACB2-4D5C3301316E}"/>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D84A6F3-5B4C-0545-A867-47D86544BD5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28721CB0-23F0-CB45-A7F4-DC4C6BA8BFB3}"/>
              </a:ext>
            </a:extLst>
          </p:cNvPr>
          <p:cNvSpPr>
            <a:spLocks noGrp="1"/>
          </p:cNvSpPr>
          <p:nvPr>
            <p:ph type="sldNum" sz="quarter" idx="12"/>
          </p:nvPr>
        </p:nvSpPr>
        <p:spPr>
          <a:xfrm>
            <a:off x="-45216" y="6479320"/>
            <a:ext cx="418070" cy="365125"/>
          </a:xfrm>
        </p:spPr>
        <p:txBody>
          <a:bodyPr/>
          <a:lstStyle>
            <a:lvl1pP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spTree>
    <p:extLst>
      <p:ext uri="{BB962C8B-B14F-4D97-AF65-F5344CB8AC3E}">
        <p14:creationId xmlns:p14="http://schemas.microsoft.com/office/powerpoint/2010/main" val="3236006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1007114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9416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dirty="0"/>
              <a:t>(c) 2024 Center for Integrated Cognition</a:t>
            </a:r>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6908823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a:t>Click to edit Master title style</a:t>
            </a:r>
            <a:endParaRPr/>
          </a:p>
        </p:txBody>
      </p:sp>
      <p:sp>
        <p:nvSpPr>
          <p:cNvPr id="12" name="Shape 12"/>
          <p:cNvSpPr txBox="1">
            <a:spLocks noGrp="1"/>
          </p:cNvSpPr>
          <p:nvPr>
            <p:ph type="body" idx="1"/>
          </p:nvPr>
        </p:nvSpPr>
        <p:spPr>
          <a:xfrm>
            <a:off x="609600" y="1600200"/>
            <a:ext cx="10972800" cy="4967700"/>
          </a:xfrm>
          <a:prstGeom prst="rect">
            <a:avLst/>
          </a:prstGeom>
        </p:spPr>
        <p:txBody>
          <a:bodyPr lIns="91425" tIns="91425" rIns="91425" bIns="91425" anchor="t" anchorCtr="0"/>
          <a:lstStyle>
            <a:lvl1pPr>
              <a:spcBef>
                <a:spcPts val="0"/>
              </a:spcBef>
              <a:defRPr/>
            </a:lvl1pPr>
            <a:lvl2pPr indent="457200">
              <a:spcBef>
                <a:spcPts val="0"/>
              </a:spcBef>
              <a:defRPr/>
            </a:lvl2pPr>
            <a:lvl3pPr indent="914400">
              <a:spcBef>
                <a:spcPts val="0"/>
              </a:spcBef>
              <a:defRPr/>
            </a:lvl3pPr>
            <a:lvl4pPr indent="1371600">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Click to edit Master text styles</a:t>
            </a:r>
          </a:p>
        </p:txBody>
      </p:sp>
      <p:sp>
        <p:nvSpPr>
          <p:cNvPr id="5" name="Rectangle 6"/>
          <p:cNvSpPr txBox="1">
            <a:spLocks noChangeArrowheads="1"/>
          </p:cNvSpPr>
          <p:nvPr/>
        </p:nvSpPr>
        <p:spPr bwMode="auto">
          <a:xfrm>
            <a:off x="11684000" y="6568186"/>
            <a:ext cx="711200" cy="2736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1600" kern="1200" baseline="0">
                <a:solidFill>
                  <a:srgbClr val="004782"/>
                </a:solidFill>
                <a:latin typeface="+mn-lt"/>
                <a:ea typeface="ヒラギノ角ゴ Pro W3" pitchFamily="28" charset="-128"/>
                <a:cs typeface="+mn-cs"/>
              </a:defRPr>
            </a:lvl1pPr>
            <a:lvl2pPr marL="4572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2pPr>
            <a:lvl3pPr marL="9144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3pPr>
            <a:lvl4pPr marL="13716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4pPr>
            <a:lvl5pPr marL="1828800" algn="l" rtl="0" eaLnBrk="0" fontAlgn="base" hangingPunct="0">
              <a:spcBef>
                <a:spcPct val="0"/>
              </a:spcBef>
              <a:spcAft>
                <a:spcPct val="0"/>
              </a:spcAft>
              <a:defRPr sz="2400" kern="1200" baseline="-25000">
                <a:solidFill>
                  <a:schemeClr val="tx1"/>
                </a:solidFill>
                <a:latin typeface="Arial" charset="0"/>
                <a:ea typeface="ヒラギノ角ゴ Pro W3" pitchFamily="28" charset="-128"/>
                <a:cs typeface="+mn-cs"/>
              </a:defRPr>
            </a:lvl5pPr>
            <a:lvl6pPr marL="2286000" algn="l" defTabSz="914400" rtl="0" eaLnBrk="1" latinLnBrk="0" hangingPunct="1">
              <a:defRPr sz="2400" kern="1200" baseline="-25000">
                <a:solidFill>
                  <a:schemeClr val="tx1"/>
                </a:solidFill>
                <a:latin typeface="Arial" charset="0"/>
                <a:ea typeface="ヒラギノ角ゴ Pro W3" pitchFamily="28" charset="-128"/>
                <a:cs typeface="+mn-cs"/>
              </a:defRPr>
            </a:lvl6pPr>
            <a:lvl7pPr marL="2743200" algn="l" defTabSz="914400" rtl="0" eaLnBrk="1" latinLnBrk="0" hangingPunct="1">
              <a:defRPr sz="2400" kern="1200" baseline="-25000">
                <a:solidFill>
                  <a:schemeClr val="tx1"/>
                </a:solidFill>
                <a:latin typeface="Arial" charset="0"/>
                <a:ea typeface="ヒラギノ角ゴ Pro W3" pitchFamily="28" charset="-128"/>
                <a:cs typeface="+mn-cs"/>
              </a:defRPr>
            </a:lvl7pPr>
            <a:lvl8pPr marL="3200400" algn="l" defTabSz="914400" rtl="0" eaLnBrk="1" latinLnBrk="0" hangingPunct="1">
              <a:defRPr sz="2400" kern="1200" baseline="-25000">
                <a:solidFill>
                  <a:schemeClr val="tx1"/>
                </a:solidFill>
                <a:latin typeface="Arial" charset="0"/>
                <a:ea typeface="ヒラギノ角ゴ Pro W3" pitchFamily="28" charset="-128"/>
                <a:cs typeface="+mn-cs"/>
              </a:defRPr>
            </a:lvl8pPr>
            <a:lvl9pPr marL="3657600" algn="l" defTabSz="914400" rtl="0" eaLnBrk="1" latinLnBrk="0" hangingPunct="1">
              <a:defRPr sz="2400" kern="1200" baseline="-25000">
                <a:solidFill>
                  <a:schemeClr val="tx1"/>
                </a:solidFill>
                <a:latin typeface="Arial" charset="0"/>
                <a:ea typeface="ヒラギノ角ゴ Pro W3" pitchFamily="28" charset="-128"/>
                <a:cs typeface="+mn-cs"/>
              </a:defRPr>
            </a:lvl9pPr>
          </a:lstStyle>
          <a:p>
            <a:pPr>
              <a:defRPr/>
            </a:pPr>
            <a:fld id="{1C6C0D7A-7636-4299-A8AC-C22C69B03653}" type="slidenum">
              <a:rPr lang="en-US" sz="1600" smtClean="0"/>
              <a:pPr>
                <a:defRPr/>
              </a:pPr>
              <a:t>‹#›</a:t>
            </a:fld>
            <a:endParaRPr lang="en-US" sz="1600" dirty="0"/>
          </a:p>
        </p:txBody>
      </p:sp>
    </p:spTree>
    <p:extLst>
      <p:ext uri="{BB962C8B-B14F-4D97-AF65-F5344CB8AC3E}">
        <p14:creationId xmlns:p14="http://schemas.microsoft.com/office/powerpoint/2010/main" val="858952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6803-4D45-8F42-9625-528307524E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42DCE7-712E-2B48-B8D0-4711A376D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B52AE253-0C04-4F4B-B746-39FB983058DB}"/>
              </a:ext>
            </a:extLst>
          </p:cNvPr>
          <p:cNvSpPr>
            <a:spLocks noGrp="1"/>
          </p:cNvSpPr>
          <p:nvPr>
            <p:ph type="ftr" sz="quarter" idx="11"/>
          </p:nvPr>
        </p:nvSpPr>
        <p:spPr/>
        <p:txBody>
          <a:bodyPr/>
          <a:lstStyle/>
          <a:p>
            <a:r>
              <a:rPr lang="en-US" dirty="0"/>
              <a:t>(c) 2024 Center for Integrated Cognition</a:t>
            </a:r>
          </a:p>
        </p:txBody>
      </p:sp>
      <p:sp>
        <p:nvSpPr>
          <p:cNvPr id="6" name="Slide Number Placeholder 5">
            <a:extLst>
              <a:ext uri="{FF2B5EF4-FFF2-40B4-BE49-F238E27FC236}">
                <a16:creationId xmlns:a16="http://schemas.microsoft.com/office/drawing/2014/main" id="{310A5088-EFBE-6D47-9AC7-D88472DCDABD}"/>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661526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A9E-9038-E145-A9AA-554385B46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EBC2-66E4-A741-B696-F3D08DC5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4C7B3-7A9D-E749-AE40-BD65C4F6B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35FB4CA-79BA-224A-B8E6-75D1A1F3DA2E}"/>
              </a:ext>
            </a:extLst>
          </p:cNvPr>
          <p:cNvSpPr>
            <a:spLocks noGrp="1"/>
          </p:cNvSpPr>
          <p:nvPr>
            <p:ph type="ftr" sz="quarter" idx="11"/>
          </p:nvPr>
        </p:nvSpPr>
        <p:spPr/>
        <p:txBody>
          <a:bodyPr/>
          <a:lstStyle/>
          <a:p>
            <a:r>
              <a:rPr lang="en-US" dirty="0"/>
              <a:t>(c) 2024 Center for Integrated Cognition</a:t>
            </a:r>
          </a:p>
        </p:txBody>
      </p:sp>
      <p:sp>
        <p:nvSpPr>
          <p:cNvPr id="7" name="Slide Number Placeholder 6">
            <a:extLst>
              <a:ext uri="{FF2B5EF4-FFF2-40B4-BE49-F238E27FC236}">
                <a16:creationId xmlns:a16="http://schemas.microsoft.com/office/drawing/2014/main" id="{B09C2C47-9245-2F47-B90C-FF2C8854514A}"/>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80122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EBFD-A83B-2047-A62B-AA4E0474CD68}"/>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39E508C-5D2C-0645-9BF1-7B42FCD9D2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82D44-F4D8-7E42-98A9-6878BEF01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B926-2727-0849-92AD-EF15880F1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4463-B941-BE42-997E-4740C6BE24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076468C-D838-3F44-ABDD-3F95582F1C5D}"/>
              </a:ext>
            </a:extLst>
          </p:cNvPr>
          <p:cNvSpPr>
            <a:spLocks noGrp="1"/>
          </p:cNvSpPr>
          <p:nvPr>
            <p:ph type="ftr" sz="quarter" idx="11"/>
          </p:nvPr>
        </p:nvSpPr>
        <p:spPr/>
        <p:txBody>
          <a:bodyPr/>
          <a:lstStyle/>
          <a:p>
            <a:r>
              <a:rPr lang="en-US" dirty="0"/>
              <a:t>(c) 2024 Center for Integrated Cognition</a:t>
            </a:r>
          </a:p>
        </p:txBody>
      </p:sp>
      <p:sp>
        <p:nvSpPr>
          <p:cNvPr id="9" name="Slide Number Placeholder 8">
            <a:extLst>
              <a:ext uri="{FF2B5EF4-FFF2-40B4-BE49-F238E27FC236}">
                <a16:creationId xmlns:a16="http://schemas.microsoft.com/office/drawing/2014/main" id="{303817BF-7E0B-C94D-92BD-F583AB55C2DB}"/>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78954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C37EEAB-510B-6A4F-A13F-2FB4C4802783}"/>
              </a:ext>
            </a:extLst>
          </p:cNvPr>
          <p:cNvSpPr>
            <a:spLocks noGrp="1"/>
          </p:cNvSpPr>
          <p:nvPr>
            <p:ph type="ftr" sz="quarter" idx="11"/>
          </p:nvPr>
        </p:nvSpPr>
        <p:spPr/>
        <p:txBody>
          <a:bodyPr/>
          <a:lstStyle/>
          <a:p>
            <a:r>
              <a:rPr lang="en-US" dirty="0"/>
              <a:t>(c) 2024 Center for Integrated Cognition</a:t>
            </a:r>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339941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07848-B6DF-8543-B2B0-E2C3D709D750}"/>
              </a:ext>
            </a:extLst>
          </p:cNvPr>
          <p:cNvSpPr>
            <a:spLocks noGrp="1"/>
          </p:cNvSpPr>
          <p:nvPr>
            <p:ph type="ftr" sz="quarter" idx="11"/>
          </p:nvPr>
        </p:nvSpPr>
        <p:spPr/>
        <p:txBody>
          <a:bodyPr/>
          <a:lstStyle/>
          <a:p>
            <a:r>
              <a:rPr lang="en-US" dirty="0"/>
              <a:t>(c) 2024 Center for Integrated Cognition</a:t>
            </a:r>
          </a:p>
        </p:txBody>
      </p:sp>
      <p:sp>
        <p:nvSpPr>
          <p:cNvPr id="4" name="Slide Number Placeholder 3">
            <a:extLst>
              <a:ext uri="{FF2B5EF4-FFF2-40B4-BE49-F238E27FC236}">
                <a16:creationId xmlns:a16="http://schemas.microsoft.com/office/drawing/2014/main" id="{57477FF2-5581-3247-A41D-D7AB059B05A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331997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3F16-58A9-4E48-8A35-DFE4C9AF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7C8EA-20F0-504A-AFA6-B7B005C35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30A530-A3D6-B842-B311-C4579BB6A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3A6FDFB5-BB9B-7D4F-A817-BCA14E43A923}"/>
              </a:ext>
            </a:extLst>
          </p:cNvPr>
          <p:cNvSpPr>
            <a:spLocks noGrp="1"/>
          </p:cNvSpPr>
          <p:nvPr>
            <p:ph type="ftr" sz="quarter" idx="11"/>
          </p:nvPr>
        </p:nvSpPr>
        <p:spPr/>
        <p:txBody>
          <a:bodyPr/>
          <a:lstStyle/>
          <a:p>
            <a:r>
              <a:rPr lang="en-US" dirty="0"/>
              <a:t>(c) 2024 Center for Integrated Cognition</a:t>
            </a:r>
          </a:p>
        </p:txBody>
      </p:sp>
      <p:sp>
        <p:nvSpPr>
          <p:cNvPr id="7" name="Slide Number Placeholder 6">
            <a:extLst>
              <a:ext uri="{FF2B5EF4-FFF2-40B4-BE49-F238E27FC236}">
                <a16:creationId xmlns:a16="http://schemas.microsoft.com/office/drawing/2014/main" id="{B0CDB600-3C57-A744-BAFD-E96038934B2E}"/>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75617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75FD-473A-1B46-8898-1D23F7324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3D1938-14C3-8249-8D17-C1D8E97CAE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83881D2-0036-7D4F-B9B7-240B96026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F467AA0-67E4-A043-BBA3-4D105A680082}"/>
              </a:ext>
            </a:extLst>
          </p:cNvPr>
          <p:cNvSpPr>
            <a:spLocks noGrp="1"/>
          </p:cNvSpPr>
          <p:nvPr>
            <p:ph type="ftr" sz="quarter" idx="11"/>
          </p:nvPr>
        </p:nvSpPr>
        <p:spPr/>
        <p:txBody>
          <a:bodyPr/>
          <a:lstStyle/>
          <a:p>
            <a:r>
              <a:rPr lang="en-US" dirty="0"/>
              <a:t>(c) 2024 Center for Integrated Cognition</a:t>
            </a:r>
          </a:p>
        </p:txBody>
      </p:sp>
      <p:sp>
        <p:nvSpPr>
          <p:cNvPr id="7" name="Slide Number Placeholder 6">
            <a:extLst>
              <a:ext uri="{FF2B5EF4-FFF2-40B4-BE49-F238E27FC236}">
                <a16:creationId xmlns:a16="http://schemas.microsoft.com/office/drawing/2014/main" id="{DD4A0DF2-2E3E-FB47-9462-F6442537235F}"/>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84150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696579-403A-2D49-854A-F302A0CCD307}"/>
              </a:ext>
            </a:extLst>
          </p:cNvPr>
          <p:cNvSpPr>
            <a:spLocks noGrp="1"/>
          </p:cNvSpPr>
          <p:nvPr>
            <p:ph type="title"/>
          </p:nvPr>
        </p:nvSpPr>
        <p:spPr>
          <a:xfrm>
            <a:off x="1902940" y="365125"/>
            <a:ext cx="945085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4BA885-C88A-8443-BEC5-6285044E5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E62BFCA-B87E-4D49-9D40-90A0A822017C}"/>
              </a:ext>
            </a:extLst>
          </p:cNvPr>
          <p:cNvSpPr>
            <a:spLocks noGrp="1"/>
          </p:cNvSpPr>
          <p:nvPr>
            <p:ph type="ftr" sz="quarter" idx="3"/>
          </p:nvPr>
        </p:nvSpPr>
        <p:spPr>
          <a:xfrm>
            <a:off x="4038600" y="6591731"/>
            <a:ext cx="4114800" cy="228600"/>
          </a:xfrm>
          <a:prstGeom prst="rect">
            <a:avLst/>
          </a:prstGeom>
        </p:spPr>
        <p:txBody>
          <a:bodyPr vert="horz" lIns="91440" tIns="45720" rIns="91440" bIns="45720" rtlCol="0" anchor="ctr"/>
          <a:lstStyle>
            <a:lvl1pPr algn="ct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 2024 Center for Integrated Cognition</a:t>
            </a:r>
          </a:p>
        </p:txBody>
      </p:sp>
      <p:sp>
        <p:nvSpPr>
          <p:cNvPr id="7" name="Rectangle 6">
            <a:extLst>
              <a:ext uri="{FF2B5EF4-FFF2-40B4-BE49-F238E27FC236}">
                <a16:creationId xmlns:a16="http://schemas.microsoft.com/office/drawing/2014/main" id="{B9C69BE9-79B8-3444-86D7-BD0CDEB294EB}"/>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AB7603F-716A-7640-8650-BC1C2787F571}"/>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C80CB11-A8CB-9B44-B1BE-A61179558FE6}"/>
              </a:ext>
            </a:extLst>
          </p:cNvPr>
          <p:cNvSpPr>
            <a:spLocks noGrp="1"/>
          </p:cNvSpPr>
          <p:nvPr>
            <p:ph type="sldNum" sz="quarter" idx="4"/>
          </p:nvPr>
        </p:nvSpPr>
        <p:spPr>
          <a:xfrm>
            <a:off x="12579" y="6476830"/>
            <a:ext cx="381000" cy="365125"/>
          </a:xfrm>
          <a:prstGeom prst="rect">
            <a:avLst/>
          </a:prstGeom>
        </p:spPr>
        <p:txBody>
          <a:bodyPr vert="horz" lIns="91440" tIns="45720" rIns="91440" bIns="45720" rtlCol="0" anchor="ctr"/>
          <a:lstStyle>
            <a:lvl1pPr algn="r">
              <a:defRPr sz="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10" name="Picture 9" descr="A picture containing logo&#10;&#10;Description automatically generated">
            <a:extLst>
              <a:ext uri="{FF2B5EF4-FFF2-40B4-BE49-F238E27FC236}">
                <a16:creationId xmlns:a16="http://schemas.microsoft.com/office/drawing/2014/main" id="{F53DB1AD-80EE-3140-B163-9C553C8105AA}"/>
              </a:ext>
            </a:extLst>
          </p:cNvPr>
          <p:cNvPicPr>
            <a:picLocks noChangeAspect="1"/>
          </p:cNvPicPr>
          <p:nvPr userDrawn="1"/>
        </p:nvPicPr>
        <p:blipFill rotWithShape="1">
          <a:blip r:embed="rId13"/>
          <a:srcRect l="6757" t="19438" r="57365" b="13617"/>
          <a:stretch/>
        </p:blipFill>
        <p:spPr>
          <a:xfrm>
            <a:off x="748639" y="547317"/>
            <a:ext cx="949358" cy="863540"/>
          </a:xfrm>
          <a:prstGeom prst="rect">
            <a:avLst/>
          </a:prstGeom>
        </p:spPr>
      </p:pic>
    </p:spTree>
    <p:extLst>
      <p:ext uri="{BB962C8B-B14F-4D97-AF65-F5344CB8AC3E}">
        <p14:creationId xmlns:p14="http://schemas.microsoft.com/office/powerpoint/2010/main" val="1973289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673600" y="6492876"/>
            <a:ext cx="28448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F28FB93-0A08-4E7D-8E63-9EFA29F1E093}" type="slidenum">
              <a:rPr lang="en-US" smtClean="0"/>
              <a:pPr/>
              <a:t>‹#›</a:t>
            </a:fld>
            <a:endParaRPr lang="en-US" dirty="0"/>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 y="6591190"/>
            <a:ext cx="2996583" cy="266810"/>
          </a:xfrm>
          <a:prstGeom prst="rect">
            <a:avLst/>
          </a:prstGeom>
        </p:spPr>
      </p:pic>
    </p:spTree>
    <p:extLst>
      <p:ext uri="{BB962C8B-B14F-4D97-AF65-F5344CB8AC3E}">
        <p14:creationId xmlns:p14="http://schemas.microsoft.com/office/powerpoint/2010/main" val="2038859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ames.kirk@cic.iqmri.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video" Target="../media/media1.mp4"/><Relationship Id="rId7" Type="http://schemas.openxmlformats.org/officeDocument/2006/relationships/video" Target="../media/media3.mp4"/><Relationship Id="rId12" Type="http://schemas.openxmlformats.org/officeDocument/2006/relationships/image" Target="../media/image12.png"/><Relationship Id="rId2" Type="http://schemas.microsoft.com/office/2007/relationships/media" Target="../media/media1.mp4"/><Relationship Id="rId1" Type="http://schemas.openxmlformats.org/officeDocument/2006/relationships/tags" Target="../tags/tag6.xml"/><Relationship Id="rId6" Type="http://schemas.microsoft.com/office/2007/relationships/media" Target="../media/media3.mp4"/><Relationship Id="rId11" Type="http://schemas.openxmlformats.org/officeDocument/2006/relationships/image" Target="../media/image11.png"/><Relationship Id="rId5" Type="http://schemas.openxmlformats.org/officeDocument/2006/relationships/video" Target="../media/media2.mp4"/><Relationship Id="rId10" Type="http://schemas.openxmlformats.org/officeDocument/2006/relationships/image" Target="../media/image10.png"/><Relationship Id="rId4" Type="http://schemas.microsoft.com/office/2007/relationships/media" Target="../media/media2.mp4"/><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video" Target="../media/media4.mp4"/><Relationship Id="rId2" Type="http://schemas.microsoft.com/office/2007/relationships/media" Target="../media/media4.mp4"/><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integratedcognition.a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rxiv.org/abs/2208.09554"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00D3-8C13-3748-A9A7-B688F6C88AFA}"/>
              </a:ext>
            </a:extLst>
          </p:cNvPr>
          <p:cNvSpPr>
            <a:spLocks noGrp="1"/>
          </p:cNvSpPr>
          <p:nvPr>
            <p:ph type="ctrTitle"/>
          </p:nvPr>
        </p:nvSpPr>
        <p:spPr>
          <a:xfrm>
            <a:off x="1524000" y="900419"/>
            <a:ext cx="9144000" cy="2387600"/>
          </a:xfrm>
        </p:spPr>
        <p:txBody>
          <a:bodyPr>
            <a:normAutofit fontScale="90000"/>
          </a:bodyPr>
          <a:lstStyle/>
          <a:p>
            <a:r>
              <a:rPr lang="en-US" sz="4800" dirty="0"/>
              <a:t>Improving Knowledge Extraction from LLMs for Task Learning through Agent Analysis (AAAI-24)</a:t>
            </a:r>
          </a:p>
        </p:txBody>
      </p:sp>
      <p:sp>
        <p:nvSpPr>
          <p:cNvPr id="3" name="Subtitle 2">
            <a:extLst>
              <a:ext uri="{FF2B5EF4-FFF2-40B4-BE49-F238E27FC236}">
                <a16:creationId xmlns:a16="http://schemas.microsoft.com/office/drawing/2014/main" id="{3EF43E68-1249-204C-A48B-06B2A334260B}"/>
              </a:ext>
            </a:extLst>
          </p:cNvPr>
          <p:cNvSpPr>
            <a:spLocks noGrp="1"/>
          </p:cNvSpPr>
          <p:nvPr>
            <p:ph type="subTitle" idx="1"/>
          </p:nvPr>
        </p:nvSpPr>
        <p:spPr>
          <a:xfrm>
            <a:off x="4980275" y="3895438"/>
            <a:ext cx="5568778" cy="2275646"/>
          </a:xfrm>
        </p:spPr>
        <p:txBody>
          <a:bodyPr>
            <a:noAutofit/>
          </a:bodyPr>
          <a:lstStyle/>
          <a:p>
            <a:pPr>
              <a:lnSpc>
                <a:spcPct val="100000"/>
              </a:lnSpc>
            </a:pPr>
            <a:r>
              <a:rPr lang="en-US" sz="2000" dirty="0"/>
              <a:t>James Kirk, Robert Wray, </a:t>
            </a:r>
            <a:br>
              <a:rPr lang="en-US" sz="2000" dirty="0"/>
            </a:br>
            <a:r>
              <a:rPr lang="en-US" sz="2000" dirty="0"/>
              <a:t>Peter Lindes, John Laird</a:t>
            </a:r>
          </a:p>
          <a:p>
            <a:pPr>
              <a:lnSpc>
                <a:spcPct val="100000"/>
              </a:lnSpc>
            </a:pPr>
            <a:r>
              <a:rPr lang="en-US" sz="1600" dirty="0">
                <a:hlinkClick r:id="rId3"/>
              </a:rPr>
              <a:t>james.kirk@cic.iqmri.org</a:t>
            </a:r>
            <a:r>
              <a:rPr lang="en-US" sz="1600" dirty="0"/>
              <a:t> </a:t>
            </a:r>
          </a:p>
          <a:p>
            <a:pPr>
              <a:lnSpc>
                <a:spcPct val="100000"/>
              </a:lnSpc>
            </a:pPr>
            <a:r>
              <a:rPr lang="en-US" sz="2000" noProof="1"/>
              <a:t>44</a:t>
            </a:r>
            <a:r>
              <a:rPr lang="en-US" sz="2000" baseline="30000" noProof="1"/>
              <a:t>th</a:t>
            </a:r>
            <a:r>
              <a:rPr lang="en-US" sz="2000" noProof="1"/>
              <a:t> Soar Workshop</a:t>
            </a:r>
          </a:p>
          <a:p>
            <a:pPr>
              <a:lnSpc>
                <a:spcPct val="100000"/>
              </a:lnSpc>
            </a:pPr>
            <a:r>
              <a:rPr lang="en-US" sz="2000" noProof="1"/>
              <a:t>May 29, 2024</a:t>
            </a:r>
            <a:endParaRPr lang="en-US" sz="2000" dirty="0"/>
          </a:p>
        </p:txBody>
      </p:sp>
      <p:sp>
        <p:nvSpPr>
          <p:cNvPr id="4" name="Slide Number Placeholder 3">
            <a:extLst>
              <a:ext uri="{FF2B5EF4-FFF2-40B4-BE49-F238E27FC236}">
                <a16:creationId xmlns:a16="http://schemas.microsoft.com/office/drawing/2014/main" id="{B3E6F83E-485C-4843-900E-A5A71638F6A5}"/>
              </a:ext>
            </a:extLst>
          </p:cNvPr>
          <p:cNvSpPr>
            <a:spLocks noGrp="1"/>
          </p:cNvSpPr>
          <p:nvPr>
            <p:ph type="sldNum" sz="quarter" idx="12"/>
          </p:nvPr>
        </p:nvSpPr>
        <p:spPr/>
        <p:txBody>
          <a:bodyPr/>
          <a:lstStyle/>
          <a:p>
            <a:fld id="{B65E7EDF-9339-DF44-A240-6BDBFF05048D}" type="slidenum">
              <a:rPr lang="en-US" sz="1200" smtClean="0"/>
              <a:pPr/>
              <a:t>1</a:t>
            </a:fld>
            <a:endParaRPr lang="en-US" sz="1200" dirty="0"/>
          </a:p>
        </p:txBody>
      </p:sp>
      <p:sp>
        <p:nvSpPr>
          <p:cNvPr id="5" name="Footer Placeholder 4">
            <a:extLst>
              <a:ext uri="{FF2B5EF4-FFF2-40B4-BE49-F238E27FC236}">
                <a16:creationId xmlns:a16="http://schemas.microsoft.com/office/drawing/2014/main" id="{66D44D57-6B56-21BF-D0A7-F8EB57B398BF}"/>
              </a:ext>
            </a:extLst>
          </p:cNvPr>
          <p:cNvSpPr>
            <a:spLocks noGrp="1"/>
          </p:cNvSpPr>
          <p:nvPr>
            <p:ph type="ftr" sz="quarter" idx="11"/>
          </p:nvPr>
        </p:nvSpPr>
        <p:spPr/>
        <p:txBody>
          <a:bodyPr/>
          <a:lstStyle/>
          <a:p>
            <a:r>
              <a:rPr lang="en-US" dirty="0"/>
              <a:t>(c) 2024 Center for Integrated Cognition</a:t>
            </a:r>
          </a:p>
        </p:txBody>
      </p:sp>
    </p:spTree>
    <p:extLst>
      <p:ext uri="{BB962C8B-B14F-4D97-AF65-F5344CB8AC3E}">
        <p14:creationId xmlns:p14="http://schemas.microsoft.com/office/powerpoint/2010/main" val="328821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429" y="1574615"/>
            <a:ext cx="6367183" cy="4549860"/>
          </a:xfrm>
        </p:spPr>
        <p:txBody>
          <a:bodyPr>
            <a:noAutofit/>
          </a:bodyPr>
          <a:lstStyle/>
          <a:p>
            <a:pPr marL="685800">
              <a:spcBef>
                <a:spcPts val="600"/>
              </a:spcBef>
              <a:tabLst>
                <a:tab pos="2913387" algn="l"/>
              </a:tabLst>
            </a:pPr>
            <a:r>
              <a:rPr lang="en-US" sz="2000" dirty="0"/>
              <a:t>Agents learn from interactive instruction in real-time</a:t>
            </a:r>
          </a:p>
          <a:p>
            <a:pPr marL="1143000" lvl="1">
              <a:spcBef>
                <a:spcPts val="600"/>
              </a:spcBef>
              <a:tabLst>
                <a:tab pos="2913387" algn="l"/>
              </a:tabLst>
            </a:pPr>
            <a:r>
              <a:rPr lang="en-US" sz="1800" dirty="0"/>
              <a:t>Learn all aspects of a task </a:t>
            </a:r>
          </a:p>
          <a:p>
            <a:pPr marL="1143000" lvl="1">
              <a:spcBef>
                <a:spcPts val="600"/>
              </a:spcBef>
              <a:tabLst>
                <a:tab pos="2913387" algn="l"/>
              </a:tabLst>
            </a:pPr>
            <a:r>
              <a:rPr lang="en-US" sz="1800" dirty="0"/>
              <a:t>Emphasize interaction via natural language, gestures, etc.</a:t>
            </a:r>
          </a:p>
          <a:p>
            <a:pPr marL="1143000" lvl="1">
              <a:spcBef>
                <a:spcPts val="600"/>
              </a:spcBef>
              <a:tabLst>
                <a:tab pos="2913387" algn="l"/>
              </a:tabLst>
            </a:pPr>
            <a:r>
              <a:rPr lang="en-US" sz="1800" dirty="0"/>
              <a:t>Real-time, online, one-shot learning</a:t>
            </a:r>
          </a:p>
          <a:p>
            <a:pPr marL="1143000" lvl="1">
              <a:spcBef>
                <a:spcPts val="600"/>
              </a:spcBef>
              <a:tabLst>
                <a:tab pos="2913387" algn="l"/>
              </a:tabLst>
            </a:pPr>
            <a:r>
              <a:rPr lang="en-US" sz="1800" dirty="0"/>
              <a:t>Accumulate knowledge across tasks</a:t>
            </a:r>
            <a:endParaRPr lang="en-US" sz="2200" dirty="0"/>
          </a:p>
          <a:p>
            <a:pPr marL="685800">
              <a:spcBef>
                <a:spcPts val="600"/>
              </a:spcBef>
              <a:tabLst>
                <a:tab pos="2913387" algn="l"/>
              </a:tabLst>
            </a:pPr>
            <a:r>
              <a:rPr lang="en-US" sz="2000" dirty="0"/>
              <a:t>Evaluated on ITL agent implemented in Soar (over 3 tasks)</a:t>
            </a:r>
          </a:p>
          <a:p>
            <a:pPr marL="1143000" lvl="1">
              <a:spcBef>
                <a:spcPts val="600"/>
              </a:spcBef>
              <a:tabLst>
                <a:tab pos="2913387" algn="l"/>
              </a:tabLst>
            </a:pPr>
            <a:r>
              <a:rPr lang="en-US" sz="1800" dirty="0"/>
              <a:t>Embodied in 4 robot platforms; 4 simulators</a:t>
            </a:r>
          </a:p>
          <a:p>
            <a:pPr marL="1143000" lvl="1">
              <a:spcBef>
                <a:spcPts val="600"/>
              </a:spcBef>
              <a:tabLst>
                <a:tab pos="2913387" algn="l"/>
              </a:tabLst>
            </a:pPr>
            <a:r>
              <a:rPr lang="en-US" altLang="en-US" sz="1800" dirty="0"/>
              <a:t>Knowledge implements language comprehension, interaction, learning, and task execution strategy</a:t>
            </a:r>
          </a:p>
          <a:p>
            <a:pPr marL="1143000" lvl="1">
              <a:spcBef>
                <a:spcPts val="600"/>
              </a:spcBef>
              <a:tabLst>
                <a:tab pos="2913387" algn="l"/>
              </a:tabLst>
            </a:pPr>
            <a:r>
              <a:rPr lang="en-US" sz="1800" dirty="0"/>
              <a:t>Learns mobile robot office tasks and &gt;60 games/puzzles</a:t>
            </a:r>
            <a:endParaRPr lang="en-US" altLang="en-US" sz="1800" dirty="0"/>
          </a:p>
        </p:txBody>
      </p:sp>
      <p:sp>
        <p:nvSpPr>
          <p:cNvPr id="4" name="Rectangle 3"/>
          <p:cNvSpPr/>
          <p:nvPr/>
        </p:nvSpPr>
        <p:spPr>
          <a:xfrm>
            <a:off x="1193006" y="6359814"/>
            <a:ext cx="11063069" cy="461665"/>
          </a:xfrm>
          <a:prstGeom prst="rect">
            <a:avLst/>
          </a:prstGeom>
        </p:spPr>
        <p:txBody>
          <a:bodyPr wrap="square" lIns="6859" rIns="6859">
            <a:spAutoFit/>
          </a:bodyPr>
          <a:lstStyle/>
          <a:p>
            <a:r>
              <a:rPr lang="en-US" sz="1200" dirty="0">
                <a:solidFill>
                  <a:srgbClr val="164472"/>
                </a:solidFill>
                <a:latin typeface="Helvetica Neue" panose="02000503000000020004"/>
                <a:cs typeface="Arial" panose="020B0604020202020204" pitchFamily="34" charset="0"/>
              </a:rPr>
              <a:t>Mininger, A. &amp; Laird J. E. (2018). Interactively Learning a Blend of Goal-Based and Procedural Tasks, AAAI-2018.</a:t>
            </a:r>
          </a:p>
          <a:p>
            <a:r>
              <a:rPr lang="en-US" sz="1200" dirty="0">
                <a:solidFill>
                  <a:srgbClr val="164472"/>
                </a:solidFill>
                <a:latin typeface="Helvetica Neue" panose="02000503000000020004"/>
                <a:cs typeface="Arial" panose="020B0604020202020204" pitchFamily="34" charset="0"/>
              </a:rPr>
              <a:t>Kirk, J. R. &amp; Laird, J. E. (2019). Learning Hierarchical Symbolic Representations to Support Interactive Task Learning and Knowledge Transfer. IJCAI-2019.</a:t>
            </a:r>
          </a:p>
        </p:txBody>
      </p:sp>
      <p:sp>
        <p:nvSpPr>
          <p:cNvPr id="9" name="Title 1">
            <a:extLst>
              <a:ext uri="{FF2B5EF4-FFF2-40B4-BE49-F238E27FC236}">
                <a16:creationId xmlns:a16="http://schemas.microsoft.com/office/drawing/2014/main" id="{776EDBD5-7317-9D45-CDD4-9B7A1740CA4F}"/>
              </a:ext>
            </a:extLst>
          </p:cNvPr>
          <p:cNvSpPr>
            <a:spLocks noGrp="1"/>
          </p:cNvSpPr>
          <p:nvPr>
            <p:ph type="title"/>
          </p:nvPr>
        </p:nvSpPr>
        <p:spPr>
          <a:xfrm>
            <a:off x="1902940" y="365125"/>
            <a:ext cx="9805666" cy="1325563"/>
          </a:xfrm>
        </p:spPr>
        <p:txBody>
          <a:bodyPr>
            <a:normAutofit/>
          </a:bodyPr>
          <a:lstStyle/>
          <a:p>
            <a:r>
              <a:rPr lang="en-US" dirty="0"/>
              <a:t>Application: Interactive Task Learning</a:t>
            </a:r>
          </a:p>
        </p:txBody>
      </p:sp>
      <p:sp>
        <p:nvSpPr>
          <p:cNvPr id="5" name="Slide Number Placeholder 3">
            <a:extLst>
              <a:ext uri="{FF2B5EF4-FFF2-40B4-BE49-F238E27FC236}">
                <a16:creationId xmlns:a16="http://schemas.microsoft.com/office/drawing/2014/main" id="{7873351A-A1E3-BEDE-65B8-9B3BEE38A249}"/>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10</a:t>
            </a:fld>
            <a:endParaRPr lang="en-US" sz="1200" dirty="0"/>
          </a:p>
        </p:txBody>
      </p:sp>
      <p:pic>
        <p:nvPicPr>
          <p:cNvPr id="6" name="deliver_final-1">
            <a:hlinkClick r:id="" action="ppaction://media"/>
            <a:extLst>
              <a:ext uri="{FF2B5EF4-FFF2-40B4-BE49-F238E27FC236}">
                <a16:creationId xmlns:a16="http://schemas.microsoft.com/office/drawing/2014/main" id="{F832058A-A01E-4CD4-B612-A56027DFC28D}"/>
              </a:ext>
            </a:extLst>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7312431" y="3819797"/>
            <a:ext cx="3503469" cy="1969162"/>
          </a:xfrm>
          <a:prstGeom prst="rect">
            <a:avLst/>
          </a:prstGeom>
        </p:spPr>
      </p:pic>
      <p:pic>
        <p:nvPicPr>
          <p:cNvPr id="7" name="rosie-towers-demo-1(2)">
            <a:hlinkClick r:id="" action="ppaction://media"/>
            <a:extLst>
              <a:ext uri="{FF2B5EF4-FFF2-40B4-BE49-F238E27FC236}">
                <a16:creationId xmlns:a16="http://schemas.microsoft.com/office/drawing/2014/main" id="{6AEC5CBA-7AF5-2C8F-F445-356C5C29A62A}"/>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6428044" y="2076624"/>
            <a:ext cx="2682688" cy="1507834"/>
          </a:xfrm>
          <a:prstGeom prst="rect">
            <a:avLst/>
          </a:prstGeom>
        </p:spPr>
      </p:pic>
      <p:pic>
        <p:nvPicPr>
          <p:cNvPr id="8" name="teaching_and_solving-1">
            <a:hlinkClick r:id="" action="ppaction://media"/>
            <a:extLst>
              <a:ext uri="{FF2B5EF4-FFF2-40B4-BE49-F238E27FC236}">
                <a16:creationId xmlns:a16="http://schemas.microsoft.com/office/drawing/2014/main" id="{DD1B3372-FBF0-BC8B-D654-EFBE0120E38B}"/>
              </a:ext>
            </a:extLst>
          </p:cNvPr>
          <p:cNvPicPr>
            <a:picLocks noChangeAspect="1"/>
          </p:cNvPicPr>
          <p:nvPr>
            <a:videoFile r:link="rId7"/>
            <p:extLst>
              <p:ext uri="{DAA4B4D4-6D71-4841-9C94-3DE7FCFB9230}">
                <p14:media xmlns:p14="http://schemas.microsoft.com/office/powerpoint/2010/main" r:embed="rId6"/>
              </p:ext>
            </p:extLst>
          </p:nvPr>
        </p:nvPicPr>
        <p:blipFill>
          <a:blip r:embed="rId12"/>
          <a:stretch>
            <a:fillRect/>
          </a:stretch>
        </p:blipFill>
        <p:spPr>
          <a:xfrm>
            <a:off x="9308306" y="2084288"/>
            <a:ext cx="2682688" cy="1509010"/>
          </a:xfrm>
          <a:prstGeom prst="rect">
            <a:avLst/>
          </a:prstGeom>
        </p:spPr>
      </p:pic>
    </p:spTree>
    <p:custDataLst>
      <p:tags r:id="rId1"/>
    </p:custDataLst>
    <p:extLst>
      <p:ext uri="{BB962C8B-B14F-4D97-AF65-F5344CB8AC3E}">
        <p14:creationId xmlns:p14="http://schemas.microsoft.com/office/powerpoint/2010/main" val="7588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 presetClass="mediacall" presetSubtype="0" fill="hold" nodeType="withEffect">
                                  <p:stCondLst>
                                    <p:cond delay="0"/>
                                  </p:stCondLst>
                                  <p:childTnLst>
                                    <p:cmd type="call" cmd="playFrom(0.0)">
                                      <p:cBhvr>
                                        <p:cTn id="35" dur="23424" fill="hold"/>
                                        <p:tgtEl>
                                          <p:spTgt spid="6"/>
                                        </p:tgtEl>
                                      </p:cBhvr>
                                    </p:cmd>
                                  </p:childTnLst>
                                </p:cTn>
                              </p:par>
                              <p:par>
                                <p:cTn id="36" presetID="1" presetClass="mediacall" presetSubtype="0" fill="hold" nodeType="withEffect">
                                  <p:stCondLst>
                                    <p:cond delay="0"/>
                                  </p:stCondLst>
                                  <p:childTnLst>
                                    <p:cmd type="call" cmd="playFrom(0.0)">
                                      <p:cBhvr>
                                        <p:cTn id="37" dur="47723" fill="hold"/>
                                        <p:tgtEl>
                                          <p:spTgt spid="7"/>
                                        </p:tgtEl>
                                      </p:cBhvr>
                                    </p:cmd>
                                  </p:childTnLst>
                                </p:cTn>
                              </p:par>
                              <p:par>
                                <p:cTn id="38" presetID="1" presetClass="mediacall" presetSubtype="0" fill="hold" nodeType="withEffect">
                                  <p:stCondLst>
                                    <p:cond delay="0"/>
                                  </p:stCondLst>
                                  <p:childTnLst>
                                    <p:cmd type="call" cmd="playFrom(0.0)">
                                      <p:cBhvr>
                                        <p:cTn id="39" dur="3762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40" repeatCount="indefinite" fill="hold" display="0">
                  <p:stCondLst>
                    <p:cond delay="indefinite"/>
                  </p:stCondLst>
                </p:cTn>
                <p:tgtEl>
                  <p:spTgt spid="6"/>
                </p:tgtEl>
              </p:cMediaNode>
            </p:video>
            <p:video>
              <p:cMediaNode vol="80000" mute="1" showWhenStopped="0">
                <p:cTn id="41" repeatCount="indefinite" fill="hold" display="0">
                  <p:stCondLst>
                    <p:cond delay="indefinite"/>
                  </p:stCondLst>
                </p:cTn>
                <p:tgtEl>
                  <p:spTgt spid="7"/>
                </p:tgtEl>
              </p:cMediaNode>
            </p:video>
            <p:video>
              <p:cMediaNode vol="80000" mute="1" showWhenStopped="0">
                <p:cTn id="42" repeatCount="indefinite" fill="hold" display="0">
                  <p:stCondLst>
                    <p:cond delay="indefinite"/>
                  </p:stCondLst>
                </p:cTn>
                <p:tgtEl>
                  <p:spTgt spid="8"/>
                </p:tgtEl>
              </p:cMediaNode>
            </p:video>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RDemo3">
            <a:hlinkClick r:id="" action="ppaction://media"/>
            <a:extLst>
              <a:ext uri="{FF2B5EF4-FFF2-40B4-BE49-F238E27FC236}">
                <a16:creationId xmlns:a16="http://schemas.microsoft.com/office/drawing/2014/main" id="{EB4D7A8B-5931-70FB-6C18-BFF4304D083B}"/>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564262" y="181303"/>
            <a:ext cx="11547365" cy="6495393"/>
          </a:xfrm>
          <a:prstGeom prst="rect">
            <a:avLst/>
          </a:prstGeom>
        </p:spPr>
      </p:pic>
      <p:sp>
        <p:nvSpPr>
          <p:cNvPr id="2" name="Slide Number Placeholder 3">
            <a:extLst>
              <a:ext uri="{FF2B5EF4-FFF2-40B4-BE49-F238E27FC236}">
                <a16:creationId xmlns:a16="http://schemas.microsoft.com/office/drawing/2014/main" id="{5EFE2FD8-4826-0712-511B-3CA4124AF1FA}"/>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11</a:t>
            </a:fld>
            <a:endParaRPr lang="en-US" sz="1200" dirty="0"/>
          </a:p>
        </p:txBody>
      </p:sp>
    </p:spTree>
    <p:custDataLst>
      <p:tags r:id="rId1"/>
    </p:custDataLst>
    <p:extLst>
      <p:ext uri="{BB962C8B-B14F-4D97-AF65-F5344CB8AC3E}">
        <p14:creationId xmlns:p14="http://schemas.microsoft.com/office/powerpoint/2010/main" val="61694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71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
                                      <p:cBhvr>
                                        <p:cTn id="14" dur="1"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
                                      <p:cBhvr>
                                        <p:cTn id="22" dur="1" fill="hold"/>
                                        <p:tgtEl>
                                          <p:spTgt spid="5"/>
                                        </p:tgtEl>
                                      </p:cBhvr>
                                    </p:cmd>
                                  </p:childTnLst>
                                </p:cTn>
                              </p:par>
                            </p:childTnLst>
                          </p:cTn>
                        </p:par>
                      </p:childTnLst>
                    </p:cTn>
                  </p:par>
                  <p:par>
                    <p:cTn id="23" fill="hold">
                      <p:stCondLst>
                        <p:cond delay="indefinite"/>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
                                      <p:cBhvr>
                                        <p:cTn id="30" dur="1" fill="hold"/>
                                        <p:tgtEl>
                                          <p:spTgt spid="5"/>
                                        </p:tgtEl>
                                      </p:cBhvr>
                                    </p:cmd>
                                  </p:childTnLst>
                                </p:cTn>
                              </p:par>
                            </p:childTnLst>
                          </p:cTn>
                        </p:par>
                      </p:childTnLst>
                    </p:cTn>
                  </p:par>
                  <p:par>
                    <p:cTn id="31" fill="hold">
                      <p:stCondLst>
                        <p:cond delay="indefinite"/>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
                                      <p:cBhvr>
                                        <p:cTn id="38" dur="1" fill="hold"/>
                                        <p:tgtEl>
                                          <p:spTgt spid="5"/>
                                        </p:tgtEl>
                                      </p:cBhvr>
                                    </p:cmd>
                                  </p:childTnLst>
                                </p:cTn>
                              </p:par>
                            </p:childTnLst>
                          </p:cTn>
                        </p:par>
                      </p:childTnLst>
                    </p:cTn>
                  </p:par>
                  <p:par>
                    <p:cTn id="39" fill="hold">
                      <p:stCondLst>
                        <p:cond delay="indefinite"/>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5"/>
                                        </p:tgtEl>
                                      </p:cBhvr>
                                    </p:cmd>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
                                      <p:cBhvr>
                                        <p:cTn id="46" dur="1" fill="hold"/>
                                        <p:tgtEl>
                                          <p:spTgt spid="5"/>
                                        </p:tgtEl>
                                      </p:cBhvr>
                                    </p:cmd>
                                  </p:childTnLst>
                                </p:cTn>
                              </p:par>
                            </p:childTnLst>
                          </p:cTn>
                        </p:par>
                      </p:childTnLst>
                    </p:cTn>
                  </p:par>
                  <p:par>
                    <p:cTn id="47" fill="hold">
                      <p:stCondLst>
                        <p:cond delay="indefinite"/>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5"/>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
                                      <p:cBhvr>
                                        <p:cTn id="54" dur="1" fill="hold"/>
                                        <p:tgtEl>
                                          <p:spTgt spid="5"/>
                                        </p:tgtEl>
                                      </p:cBhvr>
                                    </p:cmd>
                                  </p:childTnLst>
                                </p:cTn>
                              </p:par>
                            </p:childTnLst>
                          </p:cTn>
                        </p:par>
                      </p:childTnLst>
                    </p:cTn>
                  </p:par>
                  <p:par>
                    <p:cTn id="55" fill="hold">
                      <p:stCondLst>
                        <p:cond delay="indefinite"/>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5"/>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
                                      <p:cBhvr>
                                        <p:cTn id="62" dur="1" fill="hold"/>
                                        <p:tgtEl>
                                          <p:spTgt spid="5"/>
                                        </p:tgtEl>
                                      </p:cBhvr>
                                    </p:cmd>
                                  </p:childTnLst>
                                </p:cTn>
                              </p:par>
                            </p:childTnLst>
                          </p:cTn>
                        </p:par>
                      </p:childTnLst>
                    </p:cTn>
                  </p:par>
                  <p:par>
                    <p:cTn id="63" fill="hold">
                      <p:stCondLst>
                        <p:cond delay="indefinite"/>
                      </p:stCondLst>
                      <p:childTnLst>
                        <p:par>
                          <p:cTn id="64" fill="hold">
                            <p:stCondLst>
                              <p:cond delay="0"/>
                            </p:stCondLst>
                            <p:childTnLst>
                              <p:par>
                                <p:cTn id="65" presetID="2" presetClass="mediacall" presetSubtype="0" fill="hold" nodeType="clickEffect">
                                  <p:stCondLst>
                                    <p:cond delay="0"/>
                                  </p:stCondLst>
                                  <p:childTnLst>
                                    <p:cmd type="call" cmd="togglePause">
                                      <p:cBhvr>
                                        <p:cTn id="66" dur="1" fill="hold"/>
                                        <p:tgtEl>
                                          <p:spTgt spid="5"/>
                                        </p:tgtEl>
                                      </p:cBhvr>
                                    </p:cmd>
                                  </p:childTnLst>
                                </p:cTn>
                              </p:par>
                            </p:childTnLst>
                          </p:cTn>
                        </p:par>
                      </p:childTnLst>
                    </p:cTn>
                  </p:par>
                  <p:par>
                    <p:cTn id="67" fill="hold">
                      <p:stCondLst>
                        <p:cond delay="indefinite"/>
                      </p:stCondLst>
                      <p:childTnLst>
                        <p:par>
                          <p:cTn id="68" fill="hold">
                            <p:stCondLst>
                              <p:cond delay="0"/>
                            </p:stCondLst>
                            <p:childTnLst>
                              <p:par>
                                <p:cTn id="69" presetID="1" presetClass="mediacall" presetSubtype="0" fill="hold" nodeType="clickEffect">
                                  <p:stCondLst>
                                    <p:cond delay="0"/>
                                  </p:stCondLst>
                                  <p:childTnLst>
                                    <p:cmd type="call" cmd="playFrom(0.0)">
                                      <p:cBhvr>
                                        <p:cTn id="70" dur="155711" fill="hold"/>
                                        <p:tgtEl>
                                          <p:spTgt spid="5"/>
                                        </p:tgtEl>
                                      </p:cBhvr>
                                    </p:cmd>
                                  </p:childTnLst>
                                </p:cTn>
                              </p:par>
                            </p:childTnLst>
                          </p:cTn>
                        </p:par>
                      </p:childTnLst>
                    </p:cTn>
                  </p:par>
                  <p:par>
                    <p:cTn id="71" fill="hold">
                      <p:stCondLst>
                        <p:cond delay="indefinite"/>
                      </p:stCondLst>
                      <p:childTnLst>
                        <p:par>
                          <p:cTn id="72" fill="hold">
                            <p:stCondLst>
                              <p:cond delay="0"/>
                            </p:stCondLst>
                            <p:childTnLst>
                              <p:par>
                                <p:cTn id="73" presetID="2" presetClass="mediacall" presetSubtype="0" fill="hold" nodeType="clickEffect">
                                  <p:stCondLst>
                                    <p:cond delay="0"/>
                                  </p:stCondLst>
                                  <p:childTnLst>
                                    <p:cmd type="call" cmd="togglePause">
                                      <p:cBhvr>
                                        <p:cTn id="74" dur="1" fill="hold"/>
                                        <p:tgtEl>
                                          <p:spTgt spid="5"/>
                                        </p:tgtEl>
                                      </p:cBhvr>
                                    </p:cmd>
                                  </p:childTnLst>
                                </p:cTn>
                              </p:par>
                            </p:childTnLst>
                          </p:cTn>
                        </p:par>
                      </p:childTnLst>
                    </p:cTn>
                  </p:par>
                  <p:par>
                    <p:cTn id="75" fill="hold">
                      <p:stCondLst>
                        <p:cond delay="indefinite"/>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155711" fill="hold"/>
                                        <p:tgtEl>
                                          <p:spTgt spid="5"/>
                                        </p:tgtEl>
                                      </p:cBhvr>
                                    </p:cmd>
                                  </p:childTnLst>
                                </p:cTn>
                              </p:par>
                            </p:childTnLst>
                          </p:cTn>
                        </p:par>
                      </p:childTnLst>
                    </p:cTn>
                  </p:par>
                  <p:par>
                    <p:cTn id="79" fill="hold">
                      <p:stCondLst>
                        <p:cond delay="indefinite"/>
                      </p:stCondLst>
                      <p:childTnLst>
                        <p:par>
                          <p:cTn id="80" fill="hold">
                            <p:stCondLst>
                              <p:cond delay="0"/>
                            </p:stCondLst>
                            <p:childTnLst>
                              <p:par>
                                <p:cTn id="81" presetID="2" presetClass="mediacall" presetSubtype="0" fill="hold" nodeType="clickEffect">
                                  <p:stCondLst>
                                    <p:cond delay="0"/>
                                  </p:stCondLst>
                                  <p:childTnLst>
                                    <p:cmd type="call" cmd="togglePause">
                                      <p:cBhvr>
                                        <p:cTn id="82" dur="1" fill="hold"/>
                                        <p:tgtEl>
                                          <p:spTgt spid="5"/>
                                        </p:tgtEl>
                                      </p:cBhvr>
                                    </p:cmd>
                                  </p:childTnLst>
                                </p:cTn>
                              </p:par>
                            </p:childTnLst>
                          </p:cTn>
                        </p:par>
                      </p:childTnLst>
                    </p:cTn>
                  </p:par>
                  <p:par>
                    <p:cTn id="83" fill="hold">
                      <p:stCondLst>
                        <p:cond delay="indefinite"/>
                      </p:stCondLst>
                      <p:childTnLst>
                        <p:par>
                          <p:cTn id="84" fill="hold">
                            <p:stCondLst>
                              <p:cond delay="0"/>
                            </p:stCondLst>
                            <p:childTnLst>
                              <p:par>
                                <p:cTn id="85" presetID="1" presetClass="mediacall" presetSubtype="0" fill="hold" nodeType="clickEffect">
                                  <p:stCondLst>
                                    <p:cond delay="0"/>
                                  </p:stCondLst>
                                  <p:childTnLst>
                                    <p:cmd type="call" cmd="playFrom(0.0)">
                                      <p:cBhvr>
                                        <p:cTn id="86" dur="155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8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66DDDB-8FC0-3546-94DF-A7C563C85F1A}"/>
              </a:ext>
            </a:extLst>
          </p:cNvPr>
          <p:cNvSpPr>
            <a:spLocks noGrp="1"/>
          </p:cNvSpPr>
          <p:nvPr>
            <p:ph idx="1"/>
          </p:nvPr>
        </p:nvSpPr>
        <p:spPr>
          <a:xfrm>
            <a:off x="1023151" y="2010334"/>
            <a:ext cx="6883720" cy="4771465"/>
          </a:xfrm>
        </p:spPr>
        <p:txBody>
          <a:bodyPr>
            <a:noAutofit/>
          </a:bodyPr>
          <a:lstStyle/>
          <a:p>
            <a:pPr>
              <a:lnSpc>
                <a:spcPct val="100000"/>
              </a:lnSpc>
              <a:spcBef>
                <a:spcPts val="600"/>
              </a:spcBef>
            </a:pPr>
            <a:r>
              <a:rPr lang="en-US" sz="2200" dirty="0"/>
              <a:t>Baseline (TBP): % Task completion</a:t>
            </a:r>
          </a:p>
          <a:p>
            <a:pPr lvl="1">
              <a:lnSpc>
                <a:spcPct val="100000"/>
              </a:lnSpc>
              <a:spcBef>
                <a:spcPts val="600"/>
              </a:spcBef>
            </a:pPr>
            <a:r>
              <a:rPr lang="en-US" sz="1600" dirty="0"/>
              <a:t>Tidy kitchen: 52%</a:t>
            </a:r>
          </a:p>
          <a:p>
            <a:pPr lvl="1">
              <a:lnSpc>
                <a:spcPct val="100000"/>
              </a:lnSpc>
              <a:spcBef>
                <a:spcPts val="600"/>
              </a:spcBef>
            </a:pPr>
            <a:r>
              <a:rPr lang="en-US" sz="1600" dirty="0"/>
              <a:t>Organize Office: 36%</a:t>
            </a:r>
          </a:p>
          <a:p>
            <a:pPr lvl="1">
              <a:lnSpc>
                <a:spcPct val="100000"/>
              </a:lnSpc>
              <a:spcBef>
                <a:spcPts val="600"/>
              </a:spcBef>
            </a:pPr>
            <a:r>
              <a:rPr lang="en-US" sz="1600" dirty="0"/>
              <a:t>Store groceries: 67%</a:t>
            </a:r>
          </a:p>
          <a:p>
            <a:pPr>
              <a:lnSpc>
                <a:spcPct val="100000"/>
              </a:lnSpc>
              <a:spcBef>
                <a:spcPts val="600"/>
              </a:spcBef>
            </a:pPr>
            <a:r>
              <a:rPr lang="en-US" sz="2200" dirty="0"/>
              <a:t>STARS without oversight: % Task completion</a:t>
            </a:r>
          </a:p>
          <a:p>
            <a:pPr lvl="1">
              <a:lnSpc>
                <a:spcPct val="100000"/>
              </a:lnSpc>
              <a:spcBef>
                <a:spcPts val="600"/>
              </a:spcBef>
            </a:pPr>
            <a:r>
              <a:rPr lang="en-US" sz="1600" dirty="0"/>
              <a:t>Tidy kitchen: 77%</a:t>
            </a:r>
          </a:p>
          <a:p>
            <a:pPr lvl="1">
              <a:lnSpc>
                <a:spcPct val="100000"/>
              </a:lnSpc>
              <a:spcBef>
                <a:spcPts val="600"/>
              </a:spcBef>
            </a:pPr>
            <a:r>
              <a:rPr lang="en-US" sz="1600" dirty="0"/>
              <a:t>Organize Office: 93%</a:t>
            </a:r>
          </a:p>
          <a:p>
            <a:pPr lvl="1">
              <a:lnSpc>
                <a:spcPct val="100000"/>
              </a:lnSpc>
              <a:spcBef>
                <a:spcPts val="600"/>
              </a:spcBef>
            </a:pPr>
            <a:r>
              <a:rPr lang="en-US" sz="1600" dirty="0"/>
              <a:t>Store groceries: 94%</a:t>
            </a:r>
          </a:p>
          <a:p>
            <a:pPr>
              <a:lnSpc>
                <a:spcPct val="100000"/>
              </a:lnSpc>
              <a:spcBef>
                <a:spcPts val="600"/>
              </a:spcBef>
            </a:pPr>
            <a:r>
              <a:rPr lang="en-US" sz="2200" dirty="0"/>
              <a:t>STARS with oversight: 100% task completion </a:t>
            </a:r>
          </a:p>
          <a:p>
            <a:pPr lvl="1">
              <a:lnSpc>
                <a:spcPct val="100000"/>
              </a:lnSpc>
              <a:spcBef>
                <a:spcPts val="600"/>
              </a:spcBef>
              <a:spcAft>
                <a:spcPts val="600"/>
              </a:spcAft>
            </a:pPr>
            <a:r>
              <a:rPr lang="en-US" sz="1600" dirty="0"/>
              <a:t>~70% reduction in user effort (tidy kitchen)</a:t>
            </a:r>
          </a:p>
          <a:p>
            <a:pPr>
              <a:lnSpc>
                <a:spcPct val="100000"/>
              </a:lnSpc>
              <a:spcBef>
                <a:spcPts val="600"/>
              </a:spcBef>
            </a:pPr>
            <a:r>
              <a:rPr lang="en-US" sz="2200" dirty="0"/>
              <a:t>User effort shifts from providing goal descriptions to confirmation (yes/no) of LLM provided goals</a:t>
            </a:r>
          </a:p>
        </p:txBody>
      </p:sp>
      <p:sp>
        <p:nvSpPr>
          <p:cNvPr id="5" name="Title 4">
            <a:extLst>
              <a:ext uri="{FF2B5EF4-FFF2-40B4-BE49-F238E27FC236}">
                <a16:creationId xmlns:a16="http://schemas.microsoft.com/office/drawing/2014/main" id="{FC3EC9B0-8B4D-0A43-8415-C61151722B33}"/>
              </a:ext>
            </a:extLst>
          </p:cNvPr>
          <p:cNvSpPr>
            <a:spLocks noGrp="1"/>
          </p:cNvSpPr>
          <p:nvPr>
            <p:ph type="title"/>
          </p:nvPr>
        </p:nvSpPr>
        <p:spPr>
          <a:xfrm>
            <a:off x="1902941" y="365125"/>
            <a:ext cx="5950142" cy="1325563"/>
          </a:xfrm>
        </p:spPr>
        <p:txBody>
          <a:bodyPr>
            <a:normAutofit/>
          </a:bodyPr>
          <a:lstStyle/>
          <a:p>
            <a:r>
              <a:rPr lang="en-US" sz="4000" dirty="0">
                <a:latin typeface="Helvetica Neue" panose="02000503000000020004"/>
              </a:rPr>
              <a:t>Improved Performance with STARS</a:t>
            </a:r>
          </a:p>
        </p:txBody>
      </p:sp>
      <p:sp>
        <p:nvSpPr>
          <p:cNvPr id="7" name="Slide Number Placeholder 3">
            <a:extLst>
              <a:ext uri="{FF2B5EF4-FFF2-40B4-BE49-F238E27FC236}">
                <a16:creationId xmlns:a16="http://schemas.microsoft.com/office/drawing/2014/main" id="{99318EFF-9C01-4423-9DB5-9C8894C8B113}"/>
              </a:ext>
            </a:extLst>
          </p:cNvPr>
          <p:cNvSpPr txBox="1">
            <a:spLocks/>
          </p:cNvSpPr>
          <p:nvPr/>
        </p:nvSpPr>
        <p:spPr>
          <a:xfrm>
            <a:off x="12579" y="6476830"/>
            <a:ext cx="3810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5E7EDF-9339-DF44-A240-6BDBFF05048D}" type="slidenum">
              <a:rPr lang="en-US" sz="1200" smtClean="0"/>
              <a:pPr/>
              <a:t>12</a:t>
            </a:fld>
            <a:endParaRPr lang="en-US" sz="1200" dirty="0"/>
          </a:p>
        </p:txBody>
      </p:sp>
      <p:pic>
        <p:nvPicPr>
          <p:cNvPr id="2" name="Picture 1" descr="Graphical user interface, chart&#10;&#10;Description automatically generated">
            <a:extLst>
              <a:ext uri="{FF2B5EF4-FFF2-40B4-BE49-F238E27FC236}">
                <a16:creationId xmlns:a16="http://schemas.microsoft.com/office/drawing/2014/main" id="{5420345D-6078-B2F2-7119-71710C7D6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357" y="652182"/>
            <a:ext cx="3789866" cy="6129618"/>
          </a:xfrm>
          <a:prstGeom prst="rect">
            <a:avLst/>
          </a:prstGeom>
        </p:spPr>
      </p:pic>
      <p:sp>
        <p:nvSpPr>
          <p:cNvPr id="3" name="TextBox 2">
            <a:extLst>
              <a:ext uri="{FF2B5EF4-FFF2-40B4-BE49-F238E27FC236}">
                <a16:creationId xmlns:a16="http://schemas.microsoft.com/office/drawing/2014/main" id="{A48BB2EA-F8B7-23AD-CD73-53352C672EB7}"/>
              </a:ext>
            </a:extLst>
          </p:cNvPr>
          <p:cNvSpPr txBox="1"/>
          <p:nvPr/>
        </p:nvSpPr>
        <p:spPr>
          <a:xfrm>
            <a:off x="9470721" y="313628"/>
            <a:ext cx="2039961" cy="338554"/>
          </a:xfrm>
          <a:prstGeom prst="rect">
            <a:avLst/>
          </a:prstGeom>
          <a:noFill/>
        </p:spPr>
        <p:txBody>
          <a:bodyPr wrap="square" rtlCol="0">
            <a:spAutoFit/>
          </a:bodyPr>
          <a:lstStyle/>
          <a:p>
            <a:r>
              <a:rPr lang="en-US" sz="1600" b="1" dirty="0">
                <a:solidFill>
                  <a:srgbClr val="164472"/>
                </a:solidFill>
                <a:latin typeface="Helvetica Neue" panose="02000503000000020004"/>
              </a:rPr>
              <a:t>Tidy Kitchen Task</a:t>
            </a:r>
          </a:p>
        </p:txBody>
      </p:sp>
    </p:spTree>
    <p:custDataLst>
      <p:tags r:id="rId1"/>
    </p:custDataLst>
    <p:extLst>
      <p:ext uri="{BB962C8B-B14F-4D97-AF65-F5344CB8AC3E}">
        <p14:creationId xmlns:p14="http://schemas.microsoft.com/office/powerpoint/2010/main" val="61364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66DDDB-8FC0-3546-94DF-A7C563C85F1A}"/>
              </a:ext>
            </a:extLst>
          </p:cNvPr>
          <p:cNvSpPr>
            <a:spLocks noGrp="1"/>
          </p:cNvSpPr>
          <p:nvPr>
            <p:ph idx="1"/>
          </p:nvPr>
        </p:nvSpPr>
        <p:spPr>
          <a:xfrm>
            <a:off x="1752601" y="1619741"/>
            <a:ext cx="10439399" cy="1141424"/>
          </a:xfrm>
        </p:spPr>
        <p:txBody>
          <a:bodyPr>
            <a:normAutofit fontScale="92500" lnSpcReduction="20000"/>
          </a:bodyPr>
          <a:lstStyle/>
          <a:p>
            <a:pPr>
              <a:lnSpc>
                <a:spcPct val="100000"/>
              </a:lnSpc>
              <a:spcBef>
                <a:spcPts val="600"/>
              </a:spcBef>
              <a:spcAft>
                <a:spcPts val="600"/>
              </a:spcAft>
            </a:pPr>
            <a:r>
              <a:rPr lang="en-US" sz="2000" dirty="0">
                <a:latin typeface="Helvetica Neue" panose="02000503000000020004"/>
              </a:rPr>
              <a:t>In experiments, most responses retrieved from the LLM were not viable (~70%) </a:t>
            </a:r>
          </a:p>
          <a:p>
            <a:pPr>
              <a:lnSpc>
                <a:spcPct val="100000"/>
              </a:lnSpc>
              <a:spcBef>
                <a:spcPts val="600"/>
              </a:spcBef>
              <a:spcAft>
                <a:spcPts val="600"/>
              </a:spcAft>
            </a:pPr>
            <a:r>
              <a:rPr lang="en-US" sz="2000" dirty="0">
                <a:latin typeface="Helvetica Neue" panose="02000503000000020004"/>
              </a:rPr>
              <a:t>Agent analyzes to determine category of response to focus on viable responses</a:t>
            </a:r>
          </a:p>
          <a:p>
            <a:pPr>
              <a:lnSpc>
                <a:spcPct val="100000"/>
              </a:lnSpc>
              <a:spcBef>
                <a:spcPts val="600"/>
              </a:spcBef>
              <a:spcAft>
                <a:spcPts val="600"/>
              </a:spcAft>
            </a:pPr>
            <a:r>
              <a:rPr lang="en-US" sz="2000" dirty="0">
                <a:latin typeface="Helvetica Neue" panose="02000503000000020004"/>
              </a:rPr>
              <a:t>Supports that analysis is necessary for reliable knowledge extraction</a:t>
            </a:r>
          </a:p>
        </p:txBody>
      </p:sp>
      <p:sp>
        <p:nvSpPr>
          <p:cNvPr id="5" name="Title 4">
            <a:extLst>
              <a:ext uri="{FF2B5EF4-FFF2-40B4-BE49-F238E27FC236}">
                <a16:creationId xmlns:a16="http://schemas.microsoft.com/office/drawing/2014/main" id="{FC3EC9B0-8B4D-0A43-8415-C61151722B33}"/>
              </a:ext>
            </a:extLst>
          </p:cNvPr>
          <p:cNvSpPr>
            <a:spLocks noGrp="1"/>
          </p:cNvSpPr>
          <p:nvPr>
            <p:ph type="title"/>
          </p:nvPr>
        </p:nvSpPr>
        <p:spPr/>
        <p:txBody>
          <a:bodyPr/>
          <a:lstStyle/>
          <a:p>
            <a:r>
              <a:rPr lang="en-US" dirty="0">
                <a:latin typeface="Helvetica Neue" panose="02000503000000020004"/>
              </a:rPr>
              <a:t>LLM Response Quality</a:t>
            </a:r>
          </a:p>
        </p:txBody>
      </p:sp>
      <p:pic>
        <p:nvPicPr>
          <p:cNvPr id="2" name="Picture 1" descr="Chart, sunburst chart&#10;&#10;Description automatically generated">
            <a:extLst>
              <a:ext uri="{FF2B5EF4-FFF2-40B4-BE49-F238E27FC236}">
                <a16:creationId xmlns:a16="http://schemas.microsoft.com/office/drawing/2014/main" id="{1E1FD7FA-E17D-98C5-D13D-5687399CA1E5}"/>
              </a:ext>
            </a:extLst>
          </p:cNvPr>
          <p:cNvPicPr>
            <a:picLocks noChangeAspect="1"/>
          </p:cNvPicPr>
          <p:nvPr/>
        </p:nvPicPr>
        <p:blipFill>
          <a:blip r:embed="rId3"/>
          <a:stretch>
            <a:fillRect/>
          </a:stretch>
        </p:blipFill>
        <p:spPr>
          <a:xfrm>
            <a:off x="3590364" y="2920616"/>
            <a:ext cx="5502650" cy="3493796"/>
          </a:xfrm>
          <a:prstGeom prst="rect">
            <a:avLst/>
          </a:prstGeom>
        </p:spPr>
      </p:pic>
      <p:sp>
        <p:nvSpPr>
          <p:cNvPr id="4" name="Content Placeholder 5">
            <a:extLst>
              <a:ext uri="{FF2B5EF4-FFF2-40B4-BE49-F238E27FC236}">
                <a16:creationId xmlns:a16="http://schemas.microsoft.com/office/drawing/2014/main" id="{5FD4FAEA-6154-87DB-2F76-79254D8F29D5}"/>
              </a:ext>
            </a:extLst>
          </p:cNvPr>
          <p:cNvSpPr txBox="1">
            <a:spLocks/>
          </p:cNvSpPr>
          <p:nvPr/>
        </p:nvSpPr>
        <p:spPr>
          <a:xfrm>
            <a:off x="2819401" y="6342705"/>
            <a:ext cx="7042785" cy="47672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t>Categorization of all responses retrieved for learning to “tidy kitchen”</a:t>
            </a:r>
          </a:p>
        </p:txBody>
      </p:sp>
      <p:sp>
        <p:nvSpPr>
          <p:cNvPr id="3" name="Slide Number Placeholder 3">
            <a:extLst>
              <a:ext uri="{FF2B5EF4-FFF2-40B4-BE49-F238E27FC236}">
                <a16:creationId xmlns:a16="http://schemas.microsoft.com/office/drawing/2014/main" id="{192E7CC6-651A-D80D-7391-D1C64E0B4FC5}"/>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13</a:t>
            </a:fld>
            <a:endParaRPr lang="en-US" sz="1200" dirty="0"/>
          </a:p>
        </p:txBody>
      </p:sp>
    </p:spTree>
    <p:extLst>
      <p:ext uri="{BB962C8B-B14F-4D97-AF65-F5344CB8AC3E}">
        <p14:creationId xmlns:p14="http://schemas.microsoft.com/office/powerpoint/2010/main" val="340970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940" y="243205"/>
            <a:ext cx="9450859" cy="1325563"/>
          </a:xfrm>
        </p:spPr>
        <p:txBody>
          <a:bodyPr/>
          <a:lstStyle/>
          <a:p>
            <a:r>
              <a:rPr lang="en-US" dirty="0"/>
              <a:t>Recent Extensions to STARS</a:t>
            </a:r>
          </a:p>
        </p:txBody>
      </p:sp>
      <p:sp>
        <p:nvSpPr>
          <p:cNvPr id="3" name="Content Placeholder 2"/>
          <p:cNvSpPr>
            <a:spLocks noGrp="1"/>
          </p:cNvSpPr>
          <p:nvPr>
            <p:ph idx="1"/>
          </p:nvPr>
        </p:nvSpPr>
        <p:spPr>
          <a:xfrm>
            <a:off x="638639" y="1623918"/>
            <a:ext cx="5812962" cy="4980170"/>
          </a:xfrm>
        </p:spPr>
        <p:txBody>
          <a:bodyPr>
            <a:noAutofit/>
          </a:bodyPr>
          <a:lstStyle/>
          <a:p>
            <a:pPr>
              <a:lnSpc>
                <a:spcPct val="100000"/>
              </a:lnSpc>
              <a:spcBef>
                <a:spcPts val="600"/>
              </a:spcBef>
            </a:pPr>
            <a:r>
              <a:rPr lang="en-US" sz="2000" dirty="0"/>
              <a:t>Learning different types of tasks knowledge with AI2Thor and STARS</a:t>
            </a:r>
          </a:p>
          <a:p>
            <a:pPr>
              <a:lnSpc>
                <a:spcPct val="100000"/>
              </a:lnSpc>
              <a:spcBef>
                <a:spcPts val="600"/>
              </a:spcBef>
            </a:pPr>
            <a:r>
              <a:rPr lang="en-US" sz="2000" dirty="0"/>
              <a:t>Actions and subtasks (e.g., cook, rinse, place)</a:t>
            </a:r>
          </a:p>
          <a:p>
            <a:pPr lvl="1">
              <a:lnSpc>
                <a:spcPct val="100000"/>
              </a:lnSpc>
              <a:spcBef>
                <a:spcPts val="600"/>
              </a:spcBef>
            </a:pPr>
            <a:r>
              <a:rPr lang="en-US" sz="1800" dirty="0"/>
              <a:t>When search fails (e.g., no action models)</a:t>
            </a:r>
          </a:p>
          <a:p>
            <a:pPr>
              <a:lnSpc>
                <a:spcPct val="100000"/>
              </a:lnSpc>
              <a:spcBef>
                <a:spcPts val="600"/>
              </a:spcBef>
            </a:pPr>
            <a:r>
              <a:rPr lang="en-US" sz="2000" dirty="0"/>
              <a:t>Learning grounding knowledge</a:t>
            </a:r>
          </a:p>
          <a:p>
            <a:pPr lvl="1">
              <a:lnSpc>
                <a:spcPct val="100000"/>
              </a:lnSpc>
              <a:spcBef>
                <a:spcPts val="600"/>
              </a:spcBef>
            </a:pPr>
            <a:r>
              <a:rPr lang="en-US" sz="1800" dirty="0"/>
              <a:t>“The goal is that all recyclables are in the recycling bin.”</a:t>
            </a:r>
          </a:p>
          <a:p>
            <a:pPr lvl="1">
              <a:lnSpc>
                <a:spcPct val="100000"/>
              </a:lnSpc>
              <a:spcBef>
                <a:spcPts val="600"/>
              </a:spcBef>
            </a:pPr>
            <a:r>
              <a:rPr lang="en-US" sz="1800" dirty="0"/>
              <a:t>Prompt for recyclable objects</a:t>
            </a:r>
          </a:p>
          <a:p>
            <a:pPr lvl="2">
              <a:lnSpc>
                <a:spcPct val="100000"/>
              </a:lnSpc>
              <a:spcBef>
                <a:spcPts val="600"/>
              </a:spcBef>
            </a:pPr>
            <a:r>
              <a:rPr lang="en-US" sz="1800" dirty="0"/>
              <a:t>empty metal can, plastic soda bottle</a:t>
            </a:r>
          </a:p>
          <a:p>
            <a:pPr lvl="1">
              <a:lnSpc>
                <a:spcPct val="100000"/>
              </a:lnSpc>
              <a:spcBef>
                <a:spcPts val="600"/>
              </a:spcBef>
            </a:pPr>
            <a:r>
              <a:rPr lang="en-US" sz="1800" dirty="0"/>
              <a:t>Retrieve and learn recyclable grounding definition(s):</a:t>
            </a:r>
          </a:p>
          <a:p>
            <a:pPr lvl="2">
              <a:lnSpc>
                <a:spcPct val="100000"/>
              </a:lnSpc>
              <a:spcBef>
                <a:spcPts val="600"/>
              </a:spcBef>
            </a:pPr>
            <a:r>
              <a:rPr lang="en-US" sz="1800" dirty="0"/>
              <a:t>If the material of the can is metal and it is empty then it is a recyclable.</a:t>
            </a:r>
          </a:p>
        </p:txBody>
      </p:sp>
      <p:sp>
        <p:nvSpPr>
          <p:cNvPr id="5" name="Footer Placeholder 4">
            <a:extLst>
              <a:ext uri="{FF2B5EF4-FFF2-40B4-BE49-F238E27FC236}">
                <a16:creationId xmlns:a16="http://schemas.microsoft.com/office/drawing/2014/main" id="{0D07502D-6017-4281-E5A7-41A844EA3BF3}"/>
              </a:ext>
            </a:extLst>
          </p:cNvPr>
          <p:cNvSpPr>
            <a:spLocks noGrp="1"/>
          </p:cNvSpPr>
          <p:nvPr>
            <p:ph type="ftr" sz="quarter" idx="11"/>
          </p:nvPr>
        </p:nvSpPr>
        <p:spPr/>
        <p:txBody>
          <a:bodyPr/>
          <a:lstStyle/>
          <a:p>
            <a:r>
              <a:rPr lang="en-US" dirty="0"/>
              <a:t>(c) 2024 Center for Integrated Cognition</a:t>
            </a:r>
          </a:p>
        </p:txBody>
      </p:sp>
      <p:sp>
        <p:nvSpPr>
          <p:cNvPr id="6" name="Slide Number Placeholder 3">
            <a:extLst>
              <a:ext uri="{FF2B5EF4-FFF2-40B4-BE49-F238E27FC236}">
                <a16:creationId xmlns:a16="http://schemas.microsoft.com/office/drawing/2014/main" id="{AC48E2AD-45DC-582E-BF5B-73FE76899BD4}"/>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14</a:t>
            </a:fld>
            <a:endParaRPr lang="en-US" sz="1200" dirty="0"/>
          </a:p>
        </p:txBody>
      </p:sp>
      <p:pic>
        <p:nvPicPr>
          <p:cNvPr id="9" name="Picture 8" descr="A picture containing indoor, wall, wood&#10;&#10;Description automatically generated">
            <a:extLst>
              <a:ext uri="{FF2B5EF4-FFF2-40B4-BE49-F238E27FC236}">
                <a16:creationId xmlns:a16="http://schemas.microsoft.com/office/drawing/2014/main" id="{21967756-BAD1-0074-5201-12D14D18E624}"/>
              </a:ext>
            </a:extLst>
          </p:cNvPr>
          <p:cNvPicPr>
            <a:picLocks noChangeAspect="1"/>
          </p:cNvPicPr>
          <p:nvPr/>
        </p:nvPicPr>
        <p:blipFill>
          <a:blip r:embed="rId3"/>
          <a:stretch>
            <a:fillRect/>
          </a:stretch>
        </p:blipFill>
        <p:spPr>
          <a:xfrm>
            <a:off x="6848744" y="1376131"/>
            <a:ext cx="5079096" cy="401883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87FFBC07-B8A0-5A95-5A42-399F6932E587}"/>
              </a:ext>
            </a:extLst>
          </p:cNvPr>
          <p:cNvPicPr>
            <a:picLocks noChangeAspect="1"/>
          </p:cNvPicPr>
          <p:nvPr/>
        </p:nvPicPr>
        <p:blipFill rotWithShape="1">
          <a:blip r:embed="rId4"/>
          <a:srcRect l="-1" t="-2" r="12963" b="56499"/>
          <a:stretch/>
        </p:blipFill>
        <p:spPr>
          <a:xfrm>
            <a:off x="6848745" y="4853468"/>
            <a:ext cx="5079096" cy="1785189"/>
          </a:xfrm>
          <a:prstGeom prst="rect">
            <a:avLst/>
          </a:prstGeom>
          <a:ln w="3175">
            <a:solidFill>
              <a:schemeClr val="tx1"/>
            </a:solidFill>
          </a:ln>
        </p:spPr>
      </p:pic>
    </p:spTree>
    <p:extLst>
      <p:ext uri="{BB962C8B-B14F-4D97-AF65-F5344CB8AC3E}">
        <p14:creationId xmlns:p14="http://schemas.microsoft.com/office/powerpoint/2010/main" val="161917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940" y="365125"/>
            <a:ext cx="9450859" cy="1325563"/>
          </a:xfrm>
        </p:spPr>
        <p:txBody>
          <a:bodyPr/>
          <a:lstStyle/>
          <a:p>
            <a:r>
              <a:rPr lang="en-US" dirty="0"/>
              <a:t>Conclusion</a:t>
            </a:r>
          </a:p>
        </p:txBody>
      </p:sp>
      <p:sp>
        <p:nvSpPr>
          <p:cNvPr id="3" name="Content Placeholder 2"/>
          <p:cNvSpPr>
            <a:spLocks noGrp="1"/>
          </p:cNvSpPr>
          <p:nvPr>
            <p:ph idx="1"/>
          </p:nvPr>
        </p:nvSpPr>
        <p:spPr>
          <a:xfrm>
            <a:off x="850557" y="1623918"/>
            <a:ext cx="10515600" cy="4980170"/>
          </a:xfrm>
        </p:spPr>
        <p:txBody>
          <a:bodyPr>
            <a:noAutofit/>
          </a:bodyPr>
          <a:lstStyle/>
          <a:p>
            <a:pPr>
              <a:lnSpc>
                <a:spcPct val="100000"/>
              </a:lnSpc>
              <a:spcBef>
                <a:spcPts val="600"/>
              </a:spcBef>
              <a:spcAft>
                <a:spcPts val="600"/>
              </a:spcAft>
            </a:pPr>
            <a:r>
              <a:rPr lang="en-US" sz="2000" dirty="0"/>
              <a:t>Issues with LLMs (hallucinations, relevancy, etc.) can limit utility as a knowledge source, particularly for embodied agents</a:t>
            </a:r>
          </a:p>
          <a:p>
            <a:pPr>
              <a:lnSpc>
                <a:spcPct val="100000"/>
              </a:lnSpc>
              <a:spcBef>
                <a:spcPts val="600"/>
              </a:spcBef>
            </a:pPr>
            <a:r>
              <a:rPr lang="en-US" sz="2000" dirty="0"/>
              <a:t>STARS ‘agentic’ approach of retrieving, analyzing, and repairing of breadth of LLM responses can help make LLMs a reliable knowledge source for learning </a:t>
            </a:r>
          </a:p>
          <a:p>
            <a:pPr lvl="1">
              <a:lnSpc>
                <a:spcPct val="100000"/>
              </a:lnSpc>
              <a:spcBef>
                <a:spcPts val="600"/>
              </a:spcBef>
            </a:pPr>
            <a:r>
              <a:rPr lang="en-US" sz="1800" dirty="0"/>
              <a:t>Cognitive agent provides context &amp; verification to align LLM responses with learning requirements</a:t>
            </a:r>
          </a:p>
          <a:p>
            <a:pPr lvl="1">
              <a:lnSpc>
                <a:spcPct val="100000"/>
              </a:lnSpc>
              <a:spcBef>
                <a:spcPts val="600"/>
              </a:spcBef>
              <a:spcAft>
                <a:spcPts val="600"/>
              </a:spcAft>
            </a:pPr>
            <a:r>
              <a:rPr lang="en-US" sz="1800" dirty="0"/>
              <a:t>In task learning experiments, STARS improves task performance and reduces required human oversight</a:t>
            </a:r>
          </a:p>
          <a:p>
            <a:pPr>
              <a:lnSpc>
                <a:spcPct val="100000"/>
              </a:lnSpc>
              <a:spcBef>
                <a:spcPts val="600"/>
              </a:spcBef>
            </a:pPr>
            <a:r>
              <a:rPr lang="en-US" sz="2000" dirty="0"/>
              <a:t>Future work</a:t>
            </a:r>
          </a:p>
          <a:p>
            <a:pPr lvl="1">
              <a:lnSpc>
                <a:spcPct val="100000"/>
              </a:lnSpc>
              <a:spcBef>
                <a:spcPts val="600"/>
              </a:spcBef>
            </a:pPr>
            <a:r>
              <a:rPr lang="en-US" sz="1800" dirty="0"/>
              <a:t>Evaluate STARS on different learning targets and task environments</a:t>
            </a:r>
          </a:p>
          <a:p>
            <a:pPr lvl="1">
              <a:lnSpc>
                <a:spcPct val="100000"/>
              </a:lnSpc>
              <a:spcBef>
                <a:spcPts val="600"/>
              </a:spcBef>
            </a:pPr>
            <a:r>
              <a:rPr lang="en-US" sz="1800" dirty="0"/>
              <a:t>Explore improvements to LLM Selection via the use of additional context</a:t>
            </a:r>
          </a:p>
        </p:txBody>
      </p:sp>
      <p:sp>
        <p:nvSpPr>
          <p:cNvPr id="5" name="Footer Placeholder 4">
            <a:extLst>
              <a:ext uri="{FF2B5EF4-FFF2-40B4-BE49-F238E27FC236}">
                <a16:creationId xmlns:a16="http://schemas.microsoft.com/office/drawing/2014/main" id="{0D07502D-6017-4281-E5A7-41A844EA3BF3}"/>
              </a:ext>
            </a:extLst>
          </p:cNvPr>
          <p:cNvSpPr>
            <a:spLocks noGrp="1"/>
          </p:cNvSpPr>
          <p:nvPr>
            <p:ph type="ftr" sz="quarter" idx="11"/>
          </p:nvPr>
        </p:nvSpPr>
        <p:spPr/>
        <p:txBody>
          <a:bodyPr/>
          <a:lstStyle/>
          <a:p>
            <a:r>
              <a:rPr lang="en-US" dirty="0"/>
              <a:t>(c) 2024 Center for Integrated Cognition</a:t>
            </a:r>
          </a:p>
        </p:txBody>
      </p:sp>
      <p:sp>
        <p:nvSpPr>
          <p:cNvPr id="6" name="Slide Number Placeholder 3">
            <a:extLst>
              <a:ext uri="{FF2B5EF4-FFF2-40B4-BE49-F238E27FC236}">
                <a16:creationId xmlns:a16="http://schemas.microsoft.com/office/drawing/2014/main" id="{AC48E2AD-45DC-582E-BF5B-73FE76899BD4}"/>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15</a:t>
            </a:fld>
            <a:endParaRPr lang="en-US" sz="1200" dirty="0"/>
          </a:p>
        </p:txBody>
      </p:sp>
    </p:spTree>
    <p:extLst>
      <p:ext uri="{BB962C8B-B14F-4D97-AF65-F5344CB8AC3E}">
        <p14:creationId xmlns:p14="http://schemas.microsoft.com/office/powerpoint/2010/main" val="264679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DA8D2D-9860-1849-99D9-5E714E80D135}"/>
              </a:ext>
            </a:extLst>
          </p:cNvPr>
          <p:cNvSpPr>
            <a:spLocks noGrp="1"/>
          </p:cNvSpPr>
          <p:nvPr>
            <p:ph type="title"/>
          </p:nvPr>
        </p:nvSpPr>
        <p:spPr>
          <a:xfrm>
            <a:off x="1838960" y="365125"/>
            <a:ext cx="9516428" cy="1325563"/>
          </a:xfrm>
        </p:spPr>
        <p:txBody>
          <a:bodyPr/>
          <a:lstStyle/>
          <a:p>
            <a:r>
              <a:rPr lang="en-US" dirty="0"/>
              <a:t>Nuggets &amp; Coal</a:t>
            </a:r>
          </a:p>
        </p:txBody>
      </p:sp>
      <p:sp>
        <p:nvSpPr>
          <p:cNvPr id="5" name="Text Placeholder 4">
            <a:extLst>
              <a:ext uri="{FF2B5EF4-FFF2-40B4-BE49-F238E27FC236}">
                <a16:creationId xmlns:a16="http://schemas.microsoft.com/office/drawing/2014/main" id="{A15BC72B-985A-B84D-8429-7DD2DB45C176}"/>
              </a:ext>
            </a:extLst>
          </p:cNvPr>
          <p:cNvSpPr>
            <a:spLocks noGrp="1"/>
          </p:cNvSpPr>
          <p:nvPr>
            <p:ph type="body" idx="1"/>
          </p:nvPr>
        </p:nvSpPr>
        <p:spPr>
          <a:xfrm>
            <a:off x="2439288" y="1768620"/>
            <a:ext cx="2175230" cy="823912"/>
          </a:xfrm>
        </p:spPr>
        <p:txBody>
          <a:bodyPr>
            <a:normAutofit/>
          </a:bodyPr>
          <a:lstStyle/>
          <a:p>
            <a:r>
              <a:rPr lang="en-US" sz="3200" dirty="0"/>
              <a:t>Nuggets</a:t>
            </a:r>
          </a:p>
        </p:txBody>
      </p:sp>
      <p:sp>
        <p:nvSpPr>
          <p:cNvPr id="6" name="Content Placeholder 5">
            <a:extLst>
              <a:ext uri="{FF2B5EF4-FFF2-40B4-BE49-F238E27FC236}">
                <a16:creationId xmlns:a16="http://schemas.microsoft.com/office/drawing/2014/main" id="{6018E3DE-365B-B04F-ACF0-C4B5D160EE6A}"/>
              </a:ext>
            </a:extLst>
          </p:cNvPr>
          <p:cNvSpPr>
            <a:spLocks noGrp="1"/>
          </p:cNvSpPr>
          <p:nvPr>
            <p:ph sz="half" idx="2"/>
          </p:nvPr>
        </p:nvSpPr>
        <p:spPr>
          <a:xfrm>
            <a:off x="613064" y="2990266"/>
            <a:ext cx="5870863" cy="3708679"/>
          </a:xfrm>
        </p:spPr>
        <p:txBody>
          <a:bodyPr>
            <a:normAutofit lnSpcReduction="10000"/>
          </a:bodyPr>
          <a:lstStyle/>
          <a:p>
            <a:pPr>
              <a:lnSpc>
                <a:spcPct val="100000"/>
              </a:lnSpc>
            </a:pPr>
            <a:r>
              <a:rPr lang="en-US" sz="2000" noProof="1"/>
              <a:t>STARS improves task completion and reduces the required oversight for ITL</a:t>
            </a:r>
          </a:p>
          <a:p>
            <a:pPr>
              <a:lnSpc>
                <a:spcPct val="100000"/>
              </a:lnSpc>
            </a:pPr>
            <a:r>
              <a:rPr lang="en-US" sz="2000" noProof="1"/>
              <a:t>‘Agentic’ approach enables proactive analysis &amp; repair of a breadth of responses to align with embodied learning requirements</a:t>
            </a:r>
          </a:p>
          <a:p>
            <a:pPr>
              <a:lnSpc>
                <a:spcPct val="100000"/>
              </a:lnSpc>
            </a:pPr>
            <a:r>
              <a:rPr lang="en-US" sz="2000" noProof="1"/>
              <a:t>Cog. Arch. are well suited for these agentic LLM approaches and combining multiple sources of knowledge and reasoning</a:t>
            </a:r>
          </a:p>
          <a:p>
            <a:pPr>
              <a:lnSpc>
                <a:spcPct val="100000"/>
              </a:lnSpc>
            </a:pPr>
            <a:r>
              <a:rPr lang="en-US" sz="2000" noProof="1"/>
              <a:t>STARS has now been used in many tasks and enviroments, and for learning different kinds of knowledge</a:t>
            </a:r>
          </a:p>
          <a:p>
            <a:pPr marL="0" indent="0">
              <a:buNone/>
            </a:pPr>
            <a:endParaRPr lang="en-US" sz="2400" dirty="0"/>
          </a:p>
        </p:txBody>
      </p:sp>
      <p:sp>
        <p:nvSpPr>
          <p:cNvPr id="7" name="Text Placeholder 6">
            <a:extLst>
              <a:ext uri="{FF2B5EF4-FFF2-40B4-BE49-F238E27FC236}">
                <a16:creationId xmlns:a16="http://schemas.microsoft.com/office/drawing/2014/main" id="{83830B9F-0F69-6846-B8DD-B37E3E517056}"/>
              </a:ext>
            </a:extLst>
          </p:cNvPr>
          <p:cNvSpPr>
            <a:spLocks noGrp="1"/>
          </p:cNvSpPr>
          <p:nvPr>
            <p:ph type="body" sz="quarter" idx="3"/>
          </p:nvPr>
        </p:nvSpPr>
        <p:spPr>
          <a:xfrm>
            <a:off x="8342385" y="1768619"/>
            <a:ext cx="1995256" cy="823912"/>
          </a:xfrm>
        </p:spPr>
        <p:txBody>
          <a:bodyPr>
            <a:normAutofit/>
          </a:bodyPr>
          <a:lstStyle/>
          <a:p>
            <a:r>
              <a:rPr lang="en-US" sz="3200" dirty="0"/>
              <a:t>Coal</a:t>
            </a:r>
          </a:p>
        </p:txBody>
      </p:sp>
      <p:sp>
        <p:nvSpPr>
          <p:cNvPr id="8" name="Content Placeholder 7">
            <a:extLst>
              <a:ext uri="{FF2B5EF4-FFF2-40B4-BE49-F238E27FC236}">
                <a16:creationId xmlns:a16="http://schemas.microsoft.com/office/drawing/2014/main" id="{44697914-4611-E94C-BB8E-8243B5F4BD29}"/>
              </a:ext>
            </a:extLst>
          </p:cNvPr>
          <p:cNvSpPr>
            <a:spLocks noGrp="1"/>
          </p:cNvSpPr>
          <p:nvPr>
            <p:ph sz="quarter" idx="4"/>
          </p:nvPr>
        </p:nvSpPr>
        <p:spPr>
          <a:xfrm>
            <a:off x="6931393" y="2990266"/>
            <a:ext cx="5257799" cy="3820517"/>
          </a:xfrm>
        </p:spPr>
        <p:txBody>
          <a:bodyPr>
            <a:normAutofit lnSpcReduction="10000"/>
          </a:bodyPr>
          <a:lstStyle/>
          <a:p>
            <a:pPr>
              <a:lnSpc>
                <a:spcPct val="100000"/>
              </a:lnSpc>
            </a:pPr>
            <a:r>
              <a:rPr lang="en-US" sz="2000" noProof="1"/>
              <a:t>Currently limited by use with ITL agent to learning only from goal, action, and grounding descriptions</a:t>
            </a:r>
          </a:p>
          <a:p>
            <a:pPr>
              <a:lnSpc>
                <a:spcPct val="100000"/>
              </a:lnSpc>
            </a:pPr>
            <a:r>
              <a:rPr lang="en-US" sz="2000" noProof="1"/>
              <a:t>No experiments yet for STARS work on grounding and action learning</a:t>
            </a:r>
          </a:p>
          <a:p>
            <a:pPr>
              <a:lnSpc>
                <a:spcPct val="100000"/>
              </a:lnSpc>
            </a:pPr>
            <a:r>
              <a:rPr lang="en-US" sz="2000" noProof="1"/>
              <a:t>Would like to test STARS on a wider range of tasks, domains, and knowledge</a:t>
            </a:r>
          </a:p>
          <a:p>
            <a:pPr>
              <a:lnSpc>
                <a:spcPct val="100000"/>
              </a:lnSpc>
            </a:pPr>
            <a:r>
              <a:rPr lang="en-US" sz="2000" noProof="1"/>
              <a:t>Project ending… Looking for next source of funding!</a:t>
            </a:r>
            <a:endParaRPr lang="en-US" sz="2000" dirty="0"/>
          </a:p>
        </p:txBody>
      </p:sp>
      <p:sp>
        <p:nvSpPr>
          <p:cNvPr id="3" name="Slide Number Placeholder 2">
            <a:extLst>
              <a:ext uri="{FF2B5EF4-FFF2-40B4-BE49-F238E27FC236}">
                <a16:creationId xmlns:a16="http://schemas.microsoft.com/office/drawing/2014/main" id="{573C1D75-0565-FD4F-8F20-7BF1C01D89D9}"/>
              </a:ext>
            </a:extLst>
          </p:cNvPr>
          <p:cNvSpPr>
            <a:spLocks noGrp="1"/>
          </p:cNvSpPr>
          <p:nvPr>
            <p:ph type="sldNum" sz="quarter" idx="12"/>
          </p:nvPr>
        </p:nvSpPr>
        <p:spPr/>
        <p:txBody>
          <a:bodyPr/>
          <a:lstStyle/>
          <a:p>
            <a:fld id="{B65E7EDF-9339-DF44-A240-6BDBFF05048D}" type="slidenum">
              <a:rPr lang="en-US" smtClean="0"/>
              <a:t>16</a:t>
            </a:fld>
            <a:endParaRPr lang="en-US" dirty="0"/>
          </a:p>
        </p:txBody>
      </p:sp>
      <p:pic>
        <p:nvPicPr>
          <p:cNvPr id="1026" name="Picture 2" descr="Gold - Hedge or Not? - ShareCafe">
            <a:extLst>
              <a:ext uri="{FF2B5EF4-FFF2-40B4-BE49-F238E27FC236}">
                <a16:creationId xmlns:a16="http://schemas.microsoft.com/office/drawing/2014/main" id="{EC64926A-96FB-5711-CEF9-3BA5AB8843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27" r="6077"/>
          <a:stretch/>
        </p:blipFill>
        <p:spPr bwMode="auto">
          <a:xfrm>
            <a:off x="613064" y="1444737"/>
            <a:ext cx="1885112" cy="1225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unk Of Coal On A White Background Stock Photo - Download Image Now - Coal,  Bumpy, Block Shape - iStock">
            <a:extLst>
              <a:ext uri="{FF2B5EF4-FFF2-40B4-BE49-F238E27FC236}">
                <a16:creationId xmlns:a16="http://schemas.microsoft.com/office/drawing/2014/main" id="{451C1B9E-3931-4AF2-46E8-A5C5FE4883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50" t="23939" r="20499" b="22520"/>
          <a:stretch/>
        </p:blipFill>
        <p:spPr bwMode="auto">
          <a:xfrm>
            <a:off x="6440742" y="1508708"/>
            <a:ext cx="1747777" cy="1481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34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666E2-9ECD-644C-C2D5-E243D9A9EAE8}"/>
              </a:ext>
            </a:extLst>
          </p:cNvPr>
          <p:cNvSpPr>
            <a:spLocks noGrp="1"/>
          </p:cNvSpPr>
          <p:nvPr>
            <p:ph type="title"/>
          </p:nvPr>
        </p:nvSpPr>
        <p:spPr>
          <a:xfrm>
            <a:off x="1902940" y="365125"/>
            <a:ext cx="9450859" cy="1325563"/>
          </a:xfrm>
        </p:spPr>
        <p:txBody>
          <a:bodyPr/>
          <a:lstStyle/>
          <a:p>
            <a:r>
              <a:rPr lang="en-US" dirty="0"/>
              <a:t>Acknowledgements</a:t>
            </a:r>
          </a:p>
        </p:txBody>
      </p:sp>
      <p:sp>
        <p:nvSpPr>
          <p:cNvPr id="3" name="Content Placeholder 2">
            <a:extLst>
              <a:ext uri="{FF2B5EF4-FFF2-40B4-BE49-F238E27FC236}">
                <a16:creationId xmlns:a16="http://schemas.microsoft.com/office/drawing/2014/main" id="{644763D2-9E8E-673D-6A45-204BBD7ED8E0}"/>
              </a:ext>
            </a:extLst>
          </p:cNvPr>
          <p:cNvSpPr>
            <a:spLocks noGrp="1"/>
          </p:cNvSpPr>
          <p:nvPr>
            <p:ph idx="1"/>
          </p:nvPr>
        </p:nvSpPr>
        <p:spPr>
          <a:xfrm>
            <a:off x="850557" y="1825625"/>
            <a:ext cx="10515600" cy="4351338"/>
          </a:xfrm>
        </p:spPr>
        <p:txBody>
          <a:bodyPr>
            <a:normAutofit/>
          </a:bodyPr>
          <a:lstStyle/>
          <a:p>
            <a:pPr marL="0" indent="0">
              <a:lnSpc>
                <a:spcPct val="100000"/>
              </a:lnSpc>
              <a:buNone/>
            </a:pPr>
            <a:r>
              <a:rPr lang="en-US" dirty="0"/>
              <a:t>This work was supported by the Office of Naval Research, contract N00014-21-1-2369. The views and conclusions contained in this document are those of the authors and should not be interpreted as representing the official policies, either expressed or implied, of the Department of Defense or Office of Naval Research. The U.S. Government is authorized to reproduce and distribute reprints for Government purposes notwithstanding any copyright notation hereon.</a:t>
            </a:r>
          </a:p>
          <a:p>
            <a:pPr lvl="1">
              <a:lnSpc>
                <a:spcPct val="100000"/>
              </a:lnSpc>
            </a:pPr>
            <a:endParaRPr lang="en-US" dirty="0"/>
          </a:p>
        </p:txBody>
      </p:sp>
      <p:sp>
        <p:nvSpPr>
          <p:cNvPr id="4" name="Footer Placeholder 3">
            <a:extLst>
              <a:ext uri="{FF2B5EF4-FFF2-40B4-BE49-F238E27FC236}">
                <a16:creationId xmlns:a16="http://schemas.microsoft.com/office/drawing/2014/main" id="{9C618627-DC0C-B44D-8293-D222839D374A}"/>
              </a:ext>
            </a:extLst>
          </p:cNvPr>
          <p:cNvSpPr>
            <a:spLocks noGrp="1"/>
          </p:cNvSpPr>
          <p:nvPr>
            <p:ph type="ftr" sz="quarter" idx="11"/>
          </p:nvPr>
        </p:nvSpPr>
        <p:spPr/>
        <p:txBody>
          <a:bodyPr/>
          <a:lstStyle/>
          <a:p>
            <a:r>
              <a:rPr lang="en-US" dirty="0"/>
              <a:t>(c) 2024 Center for Integrated Cognition</a:t>
            </a:r>
          </a:p>
        </p:txBody>
      </p:sp>
      <p:sp>
        <p:nvSpPr>
          <p:cNvPr id="6" name="Slide Number Placeholder 3">
            <a:extLst>
              <a:ext uri="{FF2B5EF4-FFF2-40B4-BE49-F238E27FC236}">
                <a16:creationId xmlns:a16="http://schemas.microsoft.com/office/drawing/2014/main" id="{87C35685-2B30-052F-A585-E137757D2B93}"/>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17</a:t>
            </a:fld>
            <a:endParaRPr lang="en-US" sz="1200" dirty="0"/>
          </a:p>
        </p:txBody>
      </p:sp>
    </p:spTree>
    <p:extLst>
      <p:ext uri="{BB962C8B-B14F-4D97-AF65-F5344CB8AC3E}">
        <p14:creationId xmlns:p14="http://schemas.microsoft.com/office/powerpoint/2010/main" val="312826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7D0D-3E17-F8FF-1999-642479605E78}"/>
              </a:ext>
            </a:extLst>
          </p:cNvPr>
          <p:cNvSpPr>
            <a:spLocks noGrp="1"/>
          </p:cNvSpPr>
          <p:nvPr>
            <p:ph type="title"/>
          </p:nvPr>
        </p:nvSpPr>
        <p:spPr/>
        <p:txBody>
          <a:bodyPr/>
          <a:lstStyle/>
          <a:p>
            <a:r>
              <a:rPr lang="en-US" dirty="0"/>
              <a:t>Questions?</a:t>
            </a:r>
          </a:p>
        </p:txBody>
      </p:sp>
      <p:sp>
        <p:nvSpPr>
          <p:cNvPr id="4" name="Footer Placeholder 3">
            <a:extLst>
              <a:ext uri="{FF2B5EF4-FFF2-40B4-BE49-F238E27FC236}">
                <a16:creationId xmlns:a16="http://schemas.microsoft.com/office/drawing/2014/main" id="{EAD4E5EE-EB00-C2AD-0C83-F43E07F50FE4}"/>
              </a:ext>
            </a:extLst>
          </p:cNvPr>
          <p:cNvSpPr>
            <a:spLocks noGrp="1"/>
          </p:cNvSpPr>
          <p:nvPr>
            <p:ph type="ftr" sz="quarter" idx="11"/>
          </p:nvPr>
        </p:nvSpPr>
        <p:spPr/>
        <p:txBody>
          <a:bodyPr/>
          <a:lstStyle/>
          <a:p>
            <a:r>
              <a:rPr lang="en-US" dirty="0"/>
              <a:t>(c) 2024 Center for Integrated Cognition</a:t>
            </a:r>
          </a:p>
        </p:txBody>
      </p:sp>
      <p:sp>
        <p:nvSpPr>
          <p:cNvPr id="6" name="Slide Number Placeholder 3">
            <a:extLst>
              <a:ext uri="{FF2B5EF4-FFF2-40B4-BE49-F238E27FC236}">
                <a16:creationId xmlns:a16="http://schemas.microsoft.com/office/drawing/2014/main" id="{3A70DAEF-F872-A8C8-38EA-D25E16279A29}"/>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18</a:t>
            </a:fld>
            <a:endParaRPr lang="en-US" sz="1200" dirty="0"/>
          </a:p>
        </p:txBody>
      </p:sp>
    </p:spTree>
    <p:extLst>
      <p:ext uri="{BB962C8B-B14F-4D97-AF65-F5344CB8AC3E}">
        <p14:creationId xmlns:p14="http://schemas.microsoft.com/office/powerpoint/2010/main" val="3474512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7D0D-3E17-F8FF-1999-642479605E78}"/>
              </a:ext>
            </a:extLst>
          </p:cNvPr>
          <p:cNvSpPr>
            <a:spLocks noGrp="1"/>
          </p:cNvSpPr>
          <p:nvPr>
            <p:ph type="title"/>
          </p:nvPr>
        </p:nvSpPr>
        <p:spPr>
          <a:xfrm>
            <a:off x="3608293" y="2770093"/>
            <a:ext cx="5791201" cy="1325563"/>
          </a:xfrm>
        </p:spPr>
        <p:txBody>
          <a:bodyPr>
            <a:normAutofit/>
          </a:bodyPr>
          <a:lstStyle/>
          <a:p>
            <a:r>
              <a:rPr lang="en-US" sz="6000" dirty="0"/>
              <a:t>Extra SLIDES</a:t>
            </a:r>
          </a:p>
        </p:txBody>
      </p:sp>
      <p:sp>
        <p:nvSpPr>
          <p:cNvPr id="4" name="Footer Placeholder 3">
            <a:extLst>
              <a:ext uri="{FF2B5EF4-FFF2-40B4-BE49-F238E27FC236}">
                <a16:creationId xmlns:a16="http://schemas.microsoft.com/office/drawing/2014/main" id="{EAD4E5EE-EB00-C2AD-0C83-F43E07F50FE4}"/>
              </a:ext>
            </a:extLst>
          </p:cNvPr>
          <p:cNvSpPr>
            <a:spLocks noGrp="1"/>
          </p:cNvSpPr>
          <p:nvPr>
            <p:ph type="ftr" sz="quarter" idx="11"/>
          </p:nvPr>
        </p:nvSpPr>
        <p:spPr/>
        <p:txBody>
          <a:bodyPr/>
          <a:lstStyle/>
          <a:p>
            <a:r>
              <a:rPr lang="en-US" dirty="0"/>
              <a:t>(c) 2024 Center for Integrated Cognition</a:t>
            </a:r>
          </a:p>
        </p:txBody>
      </p:sp>
      <p:sp>
        <p:nvSpPr>
          <p:cNvPr id="6" name="Slide Number Placeholder 3">
            <a:extLst>
              <a:ext uri="{FF2B5EF4-FFF2-40B4-BE49-F238E27FC236}">
                <a16:creationId xmlns:a16="http://schemas.microsoft.com/office/drawing/2014/main" id="{3A70DAEF-F872-A8C8-38EA-D25E16279A29}"/>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19</a:t>
            </a:fld>
            <a:endParaRPr lang="en-US" sz="1200" dirty="0"/>
          </a:p>
        </p:txBody>
      </p:sp>
    </p:spTree>
    <p:extLst>
      <p:ext uri="{BB962C8B-B14F-4D97-AF65-F5344CB8AC3E}">
        <p14:creationId xmlns:p14="http://schemas.microsoft.com/office/powerpoint/2010/main" val="710028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Arrow Connector 110">
            <a:extLst>
              <a:ext uri="{FF2B5EF4-FFF2-40B4-BE49-F238E27FC236}">
                <a16:creationId xmlns:a16="http://schemas.microsoft.com/office/drawing/2014/main" id="{206D3D3F-FF12-B5DE-709A-BA838278DCBC}"/>
              </a:ext>
            </a:extLst>
          </p:cNvPr>
          <p:cNvCxnSpPr>
            <a:cxnSpLocks/>
          </p:cNvCxnSpPr>
          <p:nvPr/>
        </p:nvCxnSpPr>
        <p:spPr>
          <a:xfrm flipV="1">
            <a:off x="7026083" y="3610538"/>
            <a:ext cx="1539693" cy="430306"/>
          </a:xfrm>
          <a:prstGeom prst="straightConnector1">
            <a:avLst/>
          </a:prstGeom>
          <a:ln w="38100">
            <a:solidFill>
              <a:srgbClr val="A5A5A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91FDA1-DFB8-38FE-BCB9-E380BF2231AB}"/>
              </a:ext>
            </a:extLst>
          </p:cNvPr>
          <p:cNvSpPr>
            <a:spLocks noGrp="1"/>
          </p:cNvSpPr>
          <p:nvPr>
            <p:ph type="title"/>
          </p:nvPr>
        </p:nvSpPr>
        <p:spPr>
          <a:xfrm>
            <a:off x="1902940" y="365125"/>
            <a:ext cx="10354054" cy="1325563"/>
          </a:xfrm>
        </p:spPr>
        <p:txBody>
          <a:bodyPr>
            <a:normAutofit/>
          </a:bodyPr>
          <a:lstStyle/>
          <a:p>
            <a:r>
              <a:rPr lang="en-US" sz="3200" dirty="0"/>
              <a:t>Cognitive Agents Often Need to Acquire Knowledge</a:t>
            </a:r>
          </a:p>
        </p:txBody>
      </p:sp>
      <p:sp>
        <p:nvSpPr>
          <p:cNvPr id="4" name="Footer Placeholder 3">
            <a:extLst>
              <a:ext uri="{FF2B5EF4-FFF2-40B4-BE49-F238E27FC236}">
                <a16:creationId xmlns:a16="http://schemas.microsoft.com/office/drawing/2014/main" id="{907902A8-4580-235F-F93B-4F3EAC9E111D}"/>
              </a:ext>
            </a:extLst>
          </p:cNvPr>
          <p:cNvSpPr>
            <a:spLocks noGrp="1"/>
          </p:cNvSpPr>
          <p:nvPr>
            <p:ph type="ftr" sz="quarter" idx="11"/>
          </p:nvPr>
        </p:nvSpPr>
        <p:spPr/>
        <p:txBody>
          <a:bodyPr/>
          <a:lstStyle/>
          <a:p>
            <a:r>
              <a:rPr lang="en-US" dirty="0"/>
              <a:t>(c) 2024 Center for Integrated Cognition</a:t>
            </a:r>
          </a:p>
        </p:txBody>
      </p:sp>
      <p:sp>
        <p:nvSpPr>
          <p:cNvPr id="6" name="Slide Number Placeholder 3">
            <a:extLst>
              <a:ext uri="{FF2B5EF4-FFF2-40B4-BE49-F238E27FC236}">
                <a16:creationId xmlns:a16="http://schemas.microsoft.com/office/drawing/2014/main" id="{E33FF644-F3FA-E13D-6193-21D8AE0127C1}"/>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2</a:t>
            </a:fld>
            <a:endParaRPr lang="en-US" sz="1200" dirty="0"/>
          </a:p>
        </p:txBody>
      </p:sp>
      <p:pic>
        <p:nvPicPr>
          <p:cNvPr id="7" name="Picture 6">
            <a:extLst>
              <a:ext uri="{FF2B5EF4-FFF2-40B4-BE49-F238E27FC236}">
                <a16:creationId xmlns:a16="http://schemas.microsoft.com/office/drawing/2014/main" id="{7F759BBF-B709-5FD3-A048-606FDF296340}"/>
              </a:ext>
            </a:extLst>
          </p:cNvPr>
          <p:cNvPicPr>
            <a:picLocks noChangeAspect="1"/>
          </p:cNvPicPr>
          <p:nvPr/>
        </p:nvPicPr>
        <p:blipFill>
          <a:blip r:embed="rId4"/>
          <a:stretch>
            <a:fillRect/>
          </a:stretch>
        </p:blipFill>
        <p:spPr>
          <a:xfrm>
            <a:off x="706438" y="1858129"/>
            <a:ext cx="10203600" cy="3302834"/>
          </a:xfrm>
          <a:prstGeom prst="rect">
            <a:avLst/>
          </a:prstGeom>
        </p:spPr>
      </p:pic>
      <p:pic>
        <p:nvPicPr>
          <p:cNvPr id="8" name="Picture 7">
            <a:extLst>
              <a:ext uri="{FF2B5EF4-FFF2-40B4-BE49-F238E27FC236}">
                <a16:creationId xmlns:a16="http://schemas.microsoft.com/office/drawing/2014/main" id="{02153E16-2ED6-0EE5-4549-8601D0ECEC44}"/>
              </a:ext>
            </a:extLst>
          </p:cNvPr>
          <p:cNvPicPr>
            <a:picLocks noChangeAspect="1"/>
          </p:cNvPicPr>
          <p:nvPr/>
        </p:nvPicPr>
        <p:blipFill>
          <a:blip r:embed="rId5"/>
          <a:stretch>
            <a:fillRect/>
          </a:stretch>
        </p:blipFill>
        <p:spPr>
          <a:xfrm>
            <a:off x="4589775" y="2347369"/>
            <a:ext cx="3478464" cy="3147181"/>
          </a:xfrm>
          <a:prstGeom prst="rect">
            <a:avLst/>
          </a:prstGeom>
        </p:spPr>
      </p:pic>
      <p:sp>
        <p:nvSpPr>
          <p:cNvPr id="9" name="TextBox 8">
            <a:extLst>
              <a:ext uri="{FF2B5EF4-FFF2-40B4-BE49-F238E27FC236}">
                <a16:creationId xmlns:a16="http://schemas.microsoft.com/office/drawing/2014/main" id="{6D0CA929-57E1-BCE4-D639-6FF277C19C36}"/>
              </a:ext>
            </a:extLst>
          </p:cNvPr>
          <p:cNvSpPr txBox="1"/>
          <p:nvPr/>
        </p:nvSpPr>
        <p:spPr>
          <a:xfrm>
            <a:off x="1807779" y="5744976"/>
            <a:ext cx="9259614" cy="341632"/>
          </a:xfrm>
          <a:prstGeom prst="rect">
            <a:avLst/>
          </a:prstGeom>
          <a:noFill/>
        </p:spPr>
        <p:txBody>
          <a:bodyPr wrap="square">
            <a:spAutoFit/>
          </a:bodyPr>
          <a:lstStyle/>
          <a:p>
            <a:pPr marL="214313" indent="-171450">
              <a:lnSpc>
                <a:spcPct val="90000"/>
              </a:lnSpc>
              <a:spcAft>
                <a:spcPts val="900"/>
              </a:spcAft>
              <a:buClr>
                <a:srgbClr val="000000"/>
              </a:buClr>
            </a:pPr>
            <a:r>
              <a:rPr lang="en-US" b="1" dirty="0">
                <a:solidFill>
                  <a:srgbClr val="164472"/>
                </a:solidFill>
                <a:latin typeface="Helvetica Neue" panose="02000503000000020004"/>
              </a:rPr>
              <a:t>Can Language Models be an effective, reliable source of knowledge for agents? </a:t>
            </a:r>
          </a:p>
        </p:txBody>
      </p:sp>
      <p:sp>
        <p:nvSpPr>
          <p:cNvPr id="113" name="TextBox 112">
            <a:extLst>
              <a:ext uri="{FF2B5EF4-FFF2-40B4-BE49-F238E27FC236}">
                <a16:creationId xmlns:a16="http://schemas.microsoft.com/office/drawing/2014/main" id="{4C3051E5-5627-B2E8-13A4-9B2AC3214221}"/>
              </a:ext>
            </a:extLst>
          </p:cNvPr>
          <p:cNvSpPr txBox="1"/>
          <p:nvPr/>
        </p:nvSpPr>
        <p:spPr>
          <a:xfrm>
            <a:off x="8700247" y="3410054"/>
            <a:ext cx="907677" cy="307777"/>
          </a:xfrm>
          <a:prstGeom prst="rect">
            <a:avLst/>
          </a:prstGeom>
          <a:noFill/>
        </p:spPr>
        <p:txBody>
          <a:bodyPr wrap="square" rtlCol="0">
            <a:spAutoFit/>
          </a:bodyPr>
          <a:lstStyle/>
          <a:p>
            <a:r>
              <a:rPr lang="en-US" sz="1400" b="1" dirty="0">
                <a:latin typeface="Helvetica Neue" panose="02000503000000020004"/>
              </a:rPr>
              <a:t>LLMs?</a:t>
            </a:r>
          </a:p>
        </p:txBody>
      </p:sp>
    </p:spTree>
    <p:custDataLst>
      <p:tags r:id="rId1"/>
    </p:custDataLst>
    <p:extLst>
      <p:ext uri="{BB962C8B-B14F-4D97-AF65-F5344CB8AC3E}">
        <p14:creationId xmlns:p14="http://schemas.microsoft.com/office/powerpoint/2010/main" val="103088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3EC9B0-8B4D-0A43-8415-C61151722B33}"/>
              </a:ext>
            </a:extLst>
          </p:cNvPr>
          <p:cNvSpPr>
            <a:spLocks noGrp="1"/>
          </p:cNvSpPr>
          <p:nvPr>
            <p:ph type="title"/>
          </p:nvPr>
        </p:nvSpPr>
        <p:spPr>
          <a:xfrm>
            <a:off x="1902940" y="50165"/>
            <a:ext cx="10289060" cy="1325563"/>
          </a:xfrm>
        </p:spPr>
        <p:txBody>
          <a:bodyPr>
            <a:normAutofit/>
          </a:bodyPr>
          <a:lstStyle/>
          <a:p>
            <a:r>
              <a:rPr lang="en-US" sz="4000" dirty="0">
                <a:latin typeface="Helvetica Neue" panose="02000503000000020004"/>
              </a:rPr>
              <a:t>Organize Office   &amp;   Store Groceries</a:t>
            </a:r>
          </a:p>
        </p:txBody>
      </p:sp>
      <p:sp>
        <p:nvSpPr>
          <p:cNvPr id="7" name="Slide Number Placeholder 3">
            <a:extLst>
              <a:ext uri="{FF2B5EF4-FFF2-40B4-BE49-F238E27FC236}">
                <a16:creationId xmlns:a16="http://schemas.microsoft.com/office/drawing/2014/main" id="{99318EFF-9C01-4423-9DB5-9C8894C8B113}"/>
              </a:ext>
            </a:extLst>
          </p:cNvPr>
          <p:cNvSpPr txBox="1">
            <a:spLocks/>
          </p:cNvSpPr>
          <p:nvPr/>
        </p:nvSpPr>
        <p:spPr>
          <a:xfrm>
            <a:off x="12579" y="6476830"/>
            <a:ext cx="3810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5E7EDF-9339-DF44-A240-6BDBFF05048D}" type="slidenum">
              <a:rPr lang="en-US" sz="1200" smtClean="0"/>
              <a:pPr/>
              <a:t>20</a:t>
            </a:fld>
            <a:endParaRPr lang="en-US" sz="1200" dirty="0"/>
          </a:p>
        </p:txBody>
      </p:sp>
      <p:pic>
        <p:nvPicPr>
          <p:cNvPr id="15" name="Picture 14">
            <a:extLst>
              <a:ext uri="{FF2B5EF4-FFF2-40B4-BE49-F238E27FC236}">
                <a16:creationId xmlns:a16="http://schemas.microsoft.com/office/drawing/2014/main" id="{E48F5FB4-BFF2-31DB-E092-2261234A3AC1}"/>
              </a:ext>
            </a:extLst>
          </p:cNvPr>
          <p:cNvPicPr>
            <a:picLocks noChangeAspect="1"/>
          </p:cNvPicPr>
          <p:nvPr/>
        </p:nvPicPr>
        <p:blipFill>
          <a:blip r:embed="rId4"/>
          <a:stretch>
            <a:fillRect/>
          </a:stretch>
        </p:blipFill>
        <p:spPr>
          <a:xfrm>
            <a:off x="6347339" y="1135937"/>
            <a:ext cx="3322608" cy="5523455"/>
          </a:xfrm>
          <a:prstGeom prst="rect">
            <a:avLst/>
          </a:prstGeom>
        </p:spPr>
      </p:pic>
      <p:pic>
        <p:nvPicPr>
          <p:cNvPr id="23" name="Picture 22">
            <a:extLst>
              <a:ext uri="{FF2B5EF4-FFF2-40B4-BE49-F238E27FC236}">
                <a16:creationId xmlns:a16="http://schemas.microsoft.com/office/drawing/2014/main" id="{7D54BF71-AC56-61B7-44DB-DB0728E0CFDB}"/>
              </a:ext>
            </a:extLst>
          </p:cNvPr>
          <p:cNvPicPr>
            <a:picLocks noChangeAspect="1"/>
          </p:cNvPicPr>
          <p:nvPr/>
        </p:nvPicPr>
        <p:blipFill>
          <a:blip r:embed="rId5"/>
          <a:stretch>
            <a:fillRect/>
          </a:stretch>
        </p:blipFill>
        <p:spPr>
          <a:xfrm>
            <a:off x="2145306" y="1135937"/>
            <a:ext cx="3334801" cy="5492972"/>
          </a:xfrm>
          <a:prstGeom prst="rect">
            <a:avLst/>
          </a:prstGeom>
        </p:spPr>
      </p:pic>
    </p:spTree>
    <p:custDataLst>
      <p:tags r:id="rId1"/>
    </p:custDataLst>
    <p:extLst>
      <p:ext uri="{BB962C8B-B14F-4D97-AF65-F5344CB8AC3E}">
        <p14:creationId xmlns:p14="http://schemas.microsoft.com/office/powerpoint/2010/main" val="1654003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31A8679-1C92-FF4A-B33B-270AF320923D}"/>
              </a:ext>
            </a:extLst>
          </p:cNvPr>
          <p:cNvSpPr>
            <a:spLocks noGrp="1"/>
          </p:cNvSpPr>
          <p:nvPr>
            <p:ph type="title"/>
          </p:nvPr>
        </p:nvSpPr>
        <p:spPr>
          <a:xfrm>
            <a:off x="1902940" y="365125"/>
            <a:ext cx="9450859" cy="1325563"/>
          </a:xfrm>
        </p:spPr>
        <p:txBody>
          <a:bodyPr/>
          <a:lstStyle/>
          <a:p>
            <a:r>
              <a:rPr lang="en-US" dirty="0"/>
              <a:t> </a:t>
            </a:r>
          </a:p>
        </p:txBody>
      </p:sp>
      <p:sp>
        <p:nvSpPr>
          <p:cNvPr id="10" name="Content Placeholder 5">
            <a:extLst>
              <a:ext uri="{FF2B5EF4-FFF2-40B4-BE49-F238E27FC236}">
                <a16:creationId xmlns:a16="http://schemas.microsoft.com/office/drawing/2014/main" id="{90A06927-8EEA-804F-BF13-79647D27F331}"/>
              </a:ext>
            </a:extLst>
          </p:cNvPr>
          <p:cNvSpPr>
            <a:spLocks noGrp="1"/>
          </p:cNvSpPr>
          <p:nvPr>
            <p:ph idx="1"/>
          </p:nvPr>
        </p:nvSpPr>
        <p:spPr>
          <a:xfrm>
            <a:off x="721016" y="1842307"/>
            <a:ext cx="6635167" cy="4351338"/>
          </a:xfrm>
        </p:spPr>
        <p:txBody>
          <a:bodyPr>
            <a:noAutofit/>
          </a:bodyPr>
          <a:lstStyle/>
          <a:p>
            <a:pPr marL="0" indent="0">
              <a:buNone/>
            </a:pPr>
            <a:r>
              <a:rPr lang="en-US" sz="2400" dirty="0"/>
              <a:t>Mission</a:t>
            </a:r>
            <a:r>
              <a:rPr lang="en-US" sz="2400" noProof="1"/>
              <a:t> </a:t>
            </a:r>
          </a:p>
          <a:p>
            <a:pPr marL="0" indent="0">
              <a:buNone/>
            </a:pPr>
            <a:r>
              <a:rPr lang="en-US" sz="1800" dirty="0"/>
              <a:t>The mission of the Center for Integrated Cognition (CIC) is to be a world leader in </a:t>
            </a:r>
            <a:r>
              <a:rPr lang="en-US" sz="1800" b="1" dirty="0"/>
              <a:t>AI research </a:t>
            </a:r>
            <a:r>
              <a:rPr lang="en-US" sz="1800" dirty="0"/>
              <a:t>that combines </a:t>
            </a:r>
            <a:r>
              <a:rPr lang="en-US" sz="1800" b="1" dirty="0"/>
              <a:t>multiple reasoning and learning methods</a:t>
            </a:r>
            <a:r>
              <a:rPr lang="en-US" sz="1800" dirty="0"/>
              <a:t> and applies them across a variety of domains, drawing inspiration from </a:t>
            </a:r>
            <a:r>
              <a:rPr lang="en-US" sz="1800" b="1" dirty="0"/>
              <a:t>how people think and learn</a:t>
            </a:r>
            <a:r>
              <a:rPr lang="en-US" sz="1800" dirty="0"/>
              <a:t>.  </a:t>
            </a:r>
          </a:p>
          <a:p>
            <a:pPr marL="0" indent="0">
              <a:buNone/>
            </a:pPr>
            <a:r>
              <a:rPr lang="en-US" sz="1800" dirty="0"/>
              <a:t>Our goal is to fill key gaps in AI basic research by </a:t>
            </a:r>
            <a:r>
              <a:rPr lang="en-US" sz="1800" b="1" dirty="0"/>
              <a:t>creating systems</a:t>
            </a:r>
            <a:r>
              <a:rPr lang="en-US" sz="1800" dirty="0"/>
              <a:t> that sense and act; reason; plan; represent, remember, use, and create knowledge; interact with language; and learn robustly and flexibly from their experiences with the world, interactions with other agents, and their own internal reasoning. </a:t>
            </a:r>
          </a:p>
          <a:p>
            <a:pPr marL="0" indent="0">
              <a:buNone/>
            </a:pPr>
            <a:r>
              <a:rPr lang="en-US" sz="1800" dirty="0"/>
              <a:t>We will also create accompanying tools and infrastructure to encourage and nurture a new generation of integrated cognitive systems.</a:t>
            </a:r>
          </a:p>
          <a:p>
            <a:pPr marL="0" indent="0">
              <a:buNone/>
            </a:pPr>
            <a:r>
              <a:rPr lang="en-US" sz="1800" dirty="0">
                <a:hlinkClick r:id="rId3"/>
              </a:rPr>
              <a:t>integratedcognition.ai</a:t>
            </a:r>
            <a:r>
              <a:rPr lang="en-US" sz="1800" dirty="0"/>
              <a:t> </a:t>
            </a:r>
            <a:endParaRPr lang="en-US" sz="2400" noProof="1"/>
          </a:p>
        </p:txBody>
      </p:sp>
      <p:sp>
        <p:nvSpPr>
          <p:cNvPr id="2" name="Footer Placeholder 1">
            <a:extLst>
              <a:ext uri="{FF2B5EF4-FFF2-40B4-BE49-F238E27FC236}">
                <a16:creationId xmlns:a16="http://schemas.microsoft.com/office/drawing/2014/main" id="{18BEA7F8-E25A-0842-A17C-C8E2153422E7}"/>
              </a:ext>
            </a:extLst>
          </p:cNvPr>
          <p:cNvSpPr>
            <a:spLocks noGrp="1"/>
          </p:cNvSpPr>
          <p:nvPr>
            <p:ph type="ftr" sz="quarter" idx="11"/>
          </p:nvPr>
        </p:nvSpPr>
        <p:spPr>
          <a:xfrm>
            <a:off x="4038600" y="6604088"/>
            <a:ext cx="4114800" cy="228600"/>
          </a:xfrm>
        </p:spPr>
        <p:txBody>
          <a:bodyPr/>
          <a:lstStyle/>
          <a:p>
            <a:r>
              <a:rPr lang="en-US" dirty="0"/>
              <a:t>(c) 2024 Center for Integrated Cognition</a:t>
            </a:r>
          </a:p>
        </p:txBody>
      </p:sp>
      <p:sp>
        <p:nvSpPr>
          <p:cNvPr id="6" name="Slide Number Placeholder 5">
            <a:extLst>
              <a:ext uri="{FF2B5EF4-FFF2-40B4-BE49-F238E27FC236}">
                <a16:creationId xmlns:a16="http://schemas.microsoft.com/office/drawing/2014/main" id="{E3E61863-5A89-4442-9968-8C04F1308FF8}"/>
              </a:ext>
            </a:extLst>
          </p:cNvPr>
          <p:cNvSpPr>
            <a:spLocks noGrp="1"/>
          </p:cNvSpPr>
          <p:nvPr>
            <p:ph type="sldNum" sz="quarter" idx="12"/>
          </p:nvPr>
        </p:nvSpPr>
        <p:spPr>
          <a:xfrm>
            <a:off x="-45216" y="6479320"/>
            <a:ext cx="418070" cy="365125"/>
          </a:xfrm>
        </p:spPr>
        <p:txBody>
          <a:bodyPr/>
          <a:lstStyle/>
          <a:p>
            <a:fld id="{B65E7EDF-9339-DF44-A240-6BDBFF05048D}" type="slidenum">
              <a:rPr lang="en-US" sz="1200" smtClean="0"/>
              <a:pPr/>
              <a:t>21</a:t>
            </a:fld>
            <a:endParaRPr lang="en-US" sz="1200" dirty="0"/>
          </a:p>
        </p:txBody>
      </p:sp>
      <p:sp>
        <p:nvSpPr>
          <p:cNvPr id="9" name="Content Placeholder 8">
            <a:extLst>
              <a:ext uri="{FF2B5EF4-FFF2-40B4-BE49-F238E27FC236}">
                <a16:creationId xmlns:a16="http://schemas.microsoft.com/office/drawing/2014/main" id="{6FC33275-1ED2-8941-B2F5-04D91B96887A}"/>
              </a:ext>
            </a:extLst>
          </p:cNvPr>
          <p:cNvSpPr>
            <a:spLocks noGrp="1"/>
          </p:cNvSpPr>
          <p:nvPr>
            <p:ph type="body" sz="half" idx="4294967295"/>
          </p:nvPr>
        </p:nvSpPr>
        <p:spPr>
          <a:xfrm>
            <a:off x="8062994" y="1842307"/>
            <a:ext cx="3932237" cy="3811587"/>
          </a:xfrm>
        </p:spPr>
        <p:txBody>
          <a:bodyPr>
            <a:normAutofit/>
          </a:bodyPr>
          <a:lstStyle/>
          <a:p>
            <a:pPr marL="0" indent="0">
              <a:buNone/>
            </a:pPr>
            <a:r>
              <a:rPr lang="en-US" sz="2400" dirty="0"/>
              <a:t>Organization</a:t>
            </a:r>
            <a:endParaRPr lang="en-US" sz="2000" dirty="0"/>
          </a:p>
          <a:p>
            <a:pPr marL="285750" indent="-285750">
              <a:buFont typeface="Arial" panose="020B0604020202020204" pitchFamily="34" charset="0"/>
              <a:buChar char="•"/>
            </a:pPr>
            <a:r>
              <a:rPr lang="en-US" sz="1800" dirty="0"/>
              <a:t>Non-profit research center (established Mar 2021)</a:t>
            </a:r>
          </a:p>
          <a:p>
            <a:pPr marL="285750" indent="-285750">
              <a:buFont typeface="Arial" panose="020B0604020202020204" pitchFamily="34" charset="0"/>
              <a:buChar char="•"/>
            </a:pPr>
            <a:r>
              <a:rPr lang="en-US" sz="1800" dirty="0"/>
              <a:t>Soft-money: Funding from government &amp; industry</a:t>
            </a:r>
          </a:p>
          <a:p>
            <a:pPr marL="285750" indent="-285750">
              <a:buFont typeface="Arial" panose="020B0604020202020204" pitchFamily="34" charset="0"/>
              <a:buChar char="•"/>
            </a:pPr>
            <a:r>
              <a:rPr lang="en-US" sz="1800" dirty="0"/>
              <a:t>Basic research on complete </a:t>
            </a:r>
            <a:br>
              <a:rPr lang="en-US" sz="1800" dirty="0"/>
            </a:br>
            <a:r>
              <a:rPr lang="en-US" sz="1800" dirty="0"/>
              <a:t>(end-to-end) systems</a:t>
            </a:r>
          </a:p>
          <a:p>
            <a:pPr marL="285750" indent="-285750">
              <a:buFont typeface="Arial" panose="020B0604020202020204" pitchFamily="34" charset="0"/>
              <a:buChar char="•"/>
            </a:pPr>
            <a:r>
              <a:rPr lang="en-US" sz="1800" dirty="0"/>
              <a:t>Distributed organization headquartered in Ann Arbor </a:t>
            </a:r>
          </a:p>
          <a:p>
            <a:pPr marL="0" indent="0">
              <a:buNone/>
            </a:pPr>
            <a:endParaRPr lang="en-US" dirty="0"/>
          </a:p>
        </p:txBody>
      </p:sp>
      <p:sp>
        <p:nvSpPr>
          <p:cNvPr id="11" name="Subtitle 2">
            <a:extLst>
              <a:ext uri="{FF2B5EF4-FFF2-40B4-BE49-F238E27FC236}">
                <a16:creationId xmlns:a16="http://schemas.microsoft.com/office/drawing/2014/main" id="{F8886BD4-2A14-4D40-83E8-0B7A5E5BF80D}"/>
              </a:ext>
            </a:extLst>
          </p:cNvPr>
          <p:cNvSpPr txBox="1">
            <a:spLocks/>
          </p:cNvSpPr>
          <p:nvPr/>
        </p:nvSpPr>
        <p:spPr>
          <a:xfrm>
            <a:off x="9253956" y="5394636"/>
            <a:ext cx="2776000" cy="6578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t>The CIC is a division of the </a:t>
            </a:r>
            <a:r>
              <a:rPr lang="en-US" sz="1600" b="1" dirty="0"/>
              <a:t>IQM Research Institute </a:t>
            </a:r>
            <a:r>
              <a:rPr lang="en-US" sz="1600" dirty="0"/>
              <a:t>(IQMRI), a 501.3.C (non-profit) corporation.</a:t>
            </a:r>
          </a:p>
        </p:txBody>
      </p:sp>
      <p:pic>
        <p:nvPicPr>
          <p:cNvPr id="12" name="Picture 2" descr="C:\Users\Mike\Pictures\Blendb (2)_ResolutionPlus.jpg">
            <a:extLst>
              <a:ext uri="{FF2B5EF4-FFF2-40B4-BE49-F238E27FC236}">
                <a16:creationId xmlns:a16="http://schemas.microsoft.com/office/drawing/2014/main" id="{C430F3ED-CC28-2B44-B64B-E0BCCCE7AA1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24308" y="5352976"/>
            <a:ext cx="1441872" cy="108140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3">
            <a:extLst>
              <a:ext uri="{FF2B5EF4-FFF2-40B4-BE49-F238E27FC236}">
                <a16:creationId xmlns:a16="http://schemas.microsoft.com/office/drawing/2014/main" id="{1678A66D-6A0B-DA47-836B-B8613FEB7250}"/>
              </a:ext>
            </a:extLst>
          </p:cNvPr>
          <p:cNvSpPr txBox="1">
            <a:spLocks/>
          </p:cNvSpPr>
          <p:nvPr/>
        </p:nvSpPr>
        <p:spPr>
          <a:xfrm>
            <a:off x="1902940" y="365125"/>
            <a:ext cx="94508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Center for Integrated Cognition</a:t>
            </a:r>
          </a:p>
        </p:txBody>
      </p:sp>
    </p:spTree>
    <p:extLst>
      <p:ext uri="{BB962C8B-B14F-4D97-AF65-F5344CB8AC3E}">
        <p14:creationId xmlns:p14="http://schemas.microsoft.com/office/powerpoint/2010/main" val="1881284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5081-D9BB-4F19-3D15-4640ED92F340}"/>
              </a:ext>
            </a:extLst>
          </p:cNvPr>
          <p:cNvSpPr>
            <a:spLocks noGrp="1"/>
          </p:cNvSpPr>
          <p:nvPr>
            <p:ph type="title"/>
          </p:nvPr>
        </p:nvSpPr>
        <p:spPr>
          <a:xfrm>
            <a:off x="1902940" y="365125"/>
            <a:ext cx="10289060" cy="1325563"/>
          </a:xfrm>
        </p:spPr>
        <p:txBody>
          <a:bodyPr>
            <a:normAutofit/>
          </a:bodyPr>
          <a:lstStyle/>
          <a:p>
            <a:r>
              <a:rPr lang="en-US" sz="3600" dirty="0"/>
              <a:t>Strengths and Limitations</a:t>
            </a:r>
          </a:p>
        </p:txBody>
      </p:sp>
      <p:sp>
        <p:nvSpPr>
          <p:cNvPr id="4" name="Footer Placeholder 3">
            <a:extLst>
              <a:ext uri="{FF2B5EF4-FFF2-40B4-BE49-F238E27FC236}">
                <a16:creationId xmlns:a16="http://schemas.microsoft.com/office/drawing/2014/main" id="{A7A23AE2-A10F-CF8E-8811-16FC4630ED5E}"/>
              </a:ext>
            </a:extLst>
          </p:cNvPr>
          <p:cNvSpPr>
            <a:spLocks noGrp="1"/>
          </p:cNvSpPr>
          <p:nvPr>
            <p:ph type="ftr" sz="quarter" idx="11"/>
          </p:nvPr>
        </p:nvSpPr>
        <p:spPr/>
        <p:txBody>
          <a:bodyPr/>
          <a:lstStyle/>
          <a:p>
            <a:r>
              <a:rPr lang="en-US" dirty="0"/>
              <a:t>(c) 2024 Center for Integrated Cognition</a:t>
            </a:r>
          </a:p>
        </p:txBody>
      </p:sp>
      <p:sp>
        <p:nvSpPr>
          <p:cNvPr id="15" name="Content Placeholder 2">
            <a:extLst>
              <a:ext uri="{FF2B5EF4-FFF2-40B4-BE49-F238E27FC236}">
                <a16:creationId xmlns:a16="http://schemas.microsoft.com/office/drawing/2014/main" id="{63B305BF-81D8-9FDF-449D-0DBE892DB74D}"/>
              </a:ext>
            </a:extLst>
          </p:cNvPr>
          <p:cNvSpPr txBox="1">
            <a:spLocks/>
          </p:cNvSpPr>
          <p:nvPr/>
        </p:nvSpPr>
        <p:spPr bwMode="auto">
          <a:xfrm>
            <a:off x="1997821" y="1587933"/>
            <a:ext cx="3763455" cy="623009"/>
          </a:xfrm>
          <a:prstGeom prst="rect">
            <a:avLst/>
          </a:prstGeom>
          <a:noFill/>
          <a:ln w="9525">
            <a:noFill/>
            <a:miter lim="800000"/>
            <a:headEnd/>
            <a:tailEnd/>
          </a:ln>
          <a:effectLst/>
        </p:spPr>
        <p:txBody>
          <a:bodyPr vert="horz" wrap="square" lIns="91344" tIns="45671" rIns="91344" bIns="45671" numCol="1" anchor="t" anchorCtr="0" compatLnSpc="1">
            <a:prstTxWarp prst="textNoShape">
              <a:avLst/>
            </a:prstTxWarp>
            <a:normAutofit/>
          </a:bodyPr>
          <a:lstStyle>
            <a:lvl1pPr marL="342900" indent="-342900" algn="l" rtl="0" fontAlgn="base">
              <a:spcBef>
                <a:spcPct val="20000"/>
              </a:spcBef>
              <a:spcAft>
                <a:spcPct val="0"/>
              </a:spcAft>
              <a:buSzPct val="90000"/>
              <a:buFont typeface="Arial" pitchFamily="34" charset="0"/>
              <a:buChar char="•"/>
              <a:defRPr sz="2400" b="1">
                <a:solidFill>
                  <a:schemeClr val="tx1"/>
                </a:solidFill>
                <a:latin typeface="Palatino Linotype" pitchFamily="18" charset="0"/>
                <a:ea typeface="+mn-ea"/>
                <a:cs typeface="+mn-cs"/>
              </a:defRPr>
            </a:lvl1pPr>
            <a:lvl2pPr marL="742950" indent="-285750" algn="l" rtl="0" fontAlgn="base">
              <a:spcBef>
                <a:spcPct val="20000"/>
              </a:spcBef>
              <a:spcAft>
                <a:spcPct val="0"/>
              </a:spcAft>
              <a:buSzPct val="85000"/>
              <a:buFontTx/>
              <a:buNone/>
              <a:defRPr sz="2000" b="1">
                <a:solidFill>
                  <a:schemeClr val="tx1"/>
                </a:solidFill>
                <a:latin typeface="Palatino Linotype" pitchFamily="18" charset="0"/>
              </a:defRPr>
            </a:lvl2pPr>
            <a:lvl3pPr marL="1143000" indent="-228600" algn="l" rtl="0" fontAlgn="base">
              <a:spcBef>
                <a:spcPct val="20000"/>
              </a:spcBef>
              <a:spcAft>
                <a:spcPct val="0"/>
              </a:spcAft>
              <a:buFont typeface="Courier New" pitchFamily="49" charset="0"/>
              <a:buChar char="o"/>
              <a:defRPr b="1">
                <a:solidFill>
                  <a:schemeClr val="tx1"/>
                </a:solidFill>
                <a:latin typeface="Palatino Linotype" pitchFamily="18" charset="0"/>
              </a:defRPr>
            </a:lvl3pPr>
            <a:lvl4pPr marL="1600200" indent="-230188" algn="l" rtl="0" fontAlgn="base">
              <a:spcBef>
                <a:spcPct val="20000"/>
              </a:spcBef>
              <a:spcAft>
                <a:spcPct val="0"/>
              </a:spcAft>
              <a:buChar char="–"/>
              <a:defRPr sz="1600" b="1">
                <a:solidFill>
                  <a:schemeClr val="tx1"/>
                </a:solidFill>
                <a:latin typeface="Palatino Linotype" pitchFamily="18" charset="0"/>
              </a:defRPr>
            </a:lvl4pPr>
            <a:lvl5pPr marL="2057400" indent="-228600" algn="l" rtl="0" fontAlgn="base">
              <a:spcBef>
                <a:spcPct val="20000"/>
              </a:spcBef>
              <a:spcAft>
                <a:spcPct val="0"/>
              </a:spcAft>
              <a:buChar char="»"/>
              <a:defRPr sz="1600" b="1">
                <a:solidFill>
                  <a:schemeClr val="tx1"/>
                </a:solidFill>
                <a:latin typeface="Palatino Linotype" pitchFamily="18" charset="0"/>
              </a:defRPr>
            </a:lvl5pPr>
            <a:lvl6pPr marL="2514600" indent="-228600" algn="l" rtl="0" fontAlgn="base">
              <a:spcBef>
                <a:spcPct val="20000"/>
              </a:spcBef>
              <a:spcAft>
                <a:spcPct val="0"/>
              </a:spcAft>
              <a:buChar char="»"/>
              <a:defRPr sz="1600" b="1">
                <a:solidFill>
                  <a:srgbClr val="000099"/>
                </a:solidFill>
                <a:latin typeface="+mn-lt"/>
              </a:defRPr>
            </a:lvl6pPr>
            <a:lvl7pPr marL="2971800" indent="-228600" algn="l" rtl="0" fontAlgn="base">
              <a:spcBef>
                <a:spcPct val="20000"/>
              </a:spcBef>
              <a:spcAft>
                <a:spcPct val="0"/>
              </a:spcAft>
              <a:buChar char="»"/>
              <a:defRPr sz="1600" b="1">
                <a:solidFill>
                  <a:srgbClr val="000099"/>
                </a:solidFill>
                <a:latin typeface="+mn-lt"/>
              </a:defRPr>
            </a:lvl7pPr>
            <a:lvl8pPr marL="3429000" indent="-228600" algn="l" rtl="0" fontAlgn="base">
              <a:spcBef>
                <a:spcPct val="20000"/>
              </a:spcBef>
              <a:spcAft>
                <a:spcPct val="0"/>
              </a:spcAft>
              <a:buChar char="»"/>
              <a:defRPr sz="1600" b="1">
                <a:solidFill>
                  <a:srgbClr val="000099"/>
                </a:solidFill>
                <a:latin typeface="+mn-lt"/>
              </a:defRPr>
            </a:lvl8pPr>
            <a:lvl9pPr marL="3886200" indent="-228600" algn="l" rtl="0" fontAlgn="base">
              <a:spcBef>
                <a:spcPct val="20000"/>
              </a:spcBef>
              <a:spcAft>
                <a:spcPct val="0"/>
              </a:spcAft>
              <a:buChar char="»"/>
              <a:defRPr sz="1600" b="1">
                <a:solidFill>
                  <a:srgbClr val="000099"/>
                </a:solidFill>
                <a:latin typeface="+mn-lt"/>
              </a:defRPr>
            </a:lvl9pPr>
          </a:lstStyle>
          <a:p>
            <a:pPr marL="0" indent="0">
              <a:spcBef>
                <a:spcPts val="0"/>
              </a:spcBef>
              <a:spcAft>
                <a:spcPts val="0"/>
              </a:spcAft>
              <a:buFont typeface="Arial" pitchFamily="34" charset="0"/>
              <a:buNone/>
            </a:pPr>
            <a:r>
              <a:rPr lang="en-US" sz="2000" kern="0" dirty="0">
                <a:solidFill>
                  <a:srgbClr val="164472"/>
                </a:solidFill>
                <a:latin typeface="Helvetica Neue" panose="02000503000000020004"/>
              </a:rPr>
              <a:t>Cognitive Architectures (CA)</a:t>
            </a:r>
          </a:p>
        </p:txBody>
      </p:sp>
      <p:cxnSp>
        <p:nvCxnSpPr>
          <p:cNvPr id="16" name="Straight Connector 15">
            <a:extLst>
              <a:ext uri="{FF2B5EF4-FFF2-40B4-BE49-F238E27FC236}">
                <a16:creationId xmlns:a16="http://schemas.microsoft.com/office/drawing/2014/main" id="{8F59B151-3DD5-D7EE-1077-A867D2AB3C13}"/>
              </a:ext>
            </a:extLst>
          </p:cNvPr>
          <p:cNvCxnSpPr>
            <a:cxnSpLocks/>
          </p:cNvCxnSpPr>
          <p:nvPr/>
        </p:nvCxnSpPr>
        <p:spPr>
          <a:xfrm>
            <a:off x="6664087" y="1966531"/>
            <a:ext cx="0" cy="3835912"/>
          </a:xfrm>
          <a:prstGeom prst="line">
            <a:avLst/>
          </a:prstGeom>
          <a:noFill/>
          <a:ln w="38100" cap="flat" cmpd="sng" algn="ctr">
            <a:solidFill>
              <a:srgbClr val="104472"/>
            </a:solidFill>
            <a:prstDash val="solid"/>
          </a:ln>
          <a:effectLst/>
        </p:spPr>
      </p:cxnSp>
      <p:sp>
        <p:nvSpPr>
          <p:cNvPr id="17" name="Content Placeholder 2">
            <a:extLst>
              <a:ext uri="{FF2B5EF4-FFF2-40B4-BE49-F238E27FC236}">
                <a16:creationId xmlns:a16="http://schemas.microsoft.com/office/drawing/2014/main" id="{43C08A06-652A-CC24-3F89-5E595C68C361}"/>
              </a:ext>
            </a:extLst>
          </p:cNvPr>
          <p:cNvSpPr txBox="1">
            <a:spLocks/>
          </p:cNvSpPr>
          <p:nvPr/>
        </p:nvSpPr>
        <p:spPr>
          <a:xfrm>
            <a:off x="7169829" y="1587933"/>
            <a:ext cx="3990058" cy="50232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000" b="1" dirty="0">
                <a:latin typeface="Helvetica Neue" panose="02000503000000020004"/>
              </a:rPr>
              <a:t>Large Language Models (LLM)</a:t>
            </a:r>
          </a:p>
        </p:txBody>
      </p:sp>
      <p:sp>
        <p:nvSpPr>
          <p:cNvPr id="18" name="TextBox 17">
            <a:extLst>
              <a:ext uri="{FF2B5EF4-FFF2-40B4-BE49-F238E27FC236}">
                <a16:creationId xmlns:a16="http://schemas.microsoft.com/office/drawing/2014/main" id="{8F74ED1E-1627-3325-1BE2-89ADF4881E5E}"/>
              </a:ext>
            </a:extLst>
          </p:cNvPr>
          <p:cNvSpPr txBox="1"/>
          <p:nvPr/>
        </p:nvSpPr>
        <p:spPr>
          <a:xfrm>
            <a:off x="6763147" y="2069901"/>
            <a:ext cx="5428853" cy="3693319"/>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rgbClr val="164472"/>
                </a:solidFill>
                <a:latin typeface="Helvetica Neue" panose="02000503000000020004"/>
              </a:rPr>
              <a:t>Pretrained on a large corpus of text</a:t>
            </a:r>
          </a:p>
          <a:p>
            <a:pPr marL="214313" indent="-214313">
              <a:buFont typeface="Arial" panose="020B0604020202020204" pitchFamily="34" charset="0"/>
              <a:buChar char="•"/>
            </a:pPr>
            <a:r>
              <a:rPr lang="en-US" dirty="0">
                <a:solidFill>
                  <a:srgbClr val="164472"/>
                </a:solidFill>
                <a:latin typeface="Helvetica Neue" panose="02000503000000020004"/>
              </a:rPr>
              <a:t>State of art results for many NL tasks</a:t>
            </a:r>
          </a:p>
          <a:p>
            <a:pPr marL="214313" indent="-214313">
              <a:buFont typeface="Arial" panose="020B0604020202020204" pitchFamily="34" charset="0"/>
              <a:buChar char="•"/>
            </a:pPr>
            <a:r>
              <a:rPr lang="en-US" dirty="0">
                <a:solidFill>
                  <a:srgbClr val="164472"/>
                </a:solidFill>
                <a:latin typeface="Helvetica Neue" panose="02000503000000020004"/>
              </a:rPr>
              <a:t>Continual improvement </a:t>
            </a:r>
            <a:br>
              <a:rPr lang="en-US" dirty="0">
                <a:solidFill>
                  <a:srgbClr val="164472"/>
                </a:solidFill>
                <a:latin typeface="Helvetica Neue" panose="02000503000000020004"/>
              </a:rPr>
            </a:br>
            <a:r>
              <a:rPr lang="en-US" dirty="0">
                <a:solidFill>
                  <a:srgbClr val="164472"/>
                </a:solidFill>
                <a:latin typeface="Helvetica Neue" panose="02000503000000020004"/>
              </a:rPr>
              <a:t>(significant on-going investment) </a:t>
            </a:r>
          </a:p>
          <a:p>
            <a:pPr marL="214313" indent="-214313">
              <a:buFont typeface="Arial" panose="020B0604020202020204" pitchFamily="34" charset="0"/>
              <a:buChar char="•"/>
            </a:pPr>
            <a:r>
              <a:rPr lang="en-US" dirty="0">
                <a:solidFill>
                  <a:srgbClr val="164472"/>
                </a:solidFill>
                <a:latin typeface="Helvetica Neue" panose="02000503000000020004"/>
              </a:rPr>
              <a:t>Potential vast source of (latent) knowledge</a:t>
            </a:r>
          </a:p>
          <a:p>
            <a:endParaRPr lang="en-US" dirty="0">
              <a:solidFill>
                <a:srgbClr val="164472"/>
              </a:solidFill>
              <a:latin typeface="Helvetica Neue" panose="02000503000000020004"/>
            </a:endParaRPr>
          </a:p>
          <a:p>
            <a:r>
              <a:rPr lang="en-US" dirty="0">
                <a:solidFill>
                  <a:srgbClr val="164472"/>
                </a:solidFill>
                <a:latin typeface="Helvetica Neue" panose="02000503000000020004"/>
              </a:rPr>
              <a:t>Limitations:</a:t>
            </a:r>
          </a:p>
          <a:p>
            <a:pPr marL="214313" indent="-214313">
              <a:buFont typeface="Arial" panose="020B0604020202020204" pitchFamily="34" charset="0"/>
              <a:buChar char="•"/>
            </a:pPr>
            <a:r>
              <a:rPr lang="en-US" dirty="0">
                <a:solidFill>
                  <a:srgbClr val="164472"/>
                </a:solidFill>
                <a:latin typeface="Helvetica Neue" panose="02000503000000020004"/>
              </a:rPr>
              <a:t>Hallucinations; can generate incorrect, irrelevant, or </a:t>
            </a:r>
            <a:r>
              <a:rPr lang="en-US" u="sng" dirty="0">
                <a:solidFill>
                  <a:srgbClr val="164472"/>
                </a:solidFill>
                <a:latin typeface="Helvetica Neue" panose="02000503000000020004"/>
              </a:rPr>
              <a:t>unsafe</a:t>
            </a:r>
            <a:r>
              <a:rPr lang="en-US" dirty="0">
                <a:solidFill>
                  <a:srgbClr val="164472"/>
                </a:solidFill>
                <a:latin typeface="Helvetica Neue" panose="02000503000000020004"/>
              </a:rPr>
              <a:t> responses</a:t>
            </a:r>
          </a:p>
          <a:p>
            <a:pPr marL="214313" indent="-214313">
              <a:buFont typeface="Arial" panose="020B0604020202020204" pitchFamily="34" charset="0"/>
              <a:buChar char="•"/>
            </a:pPr>
            <a:r>
              <a:rPr lang="en-US" dirty="0">
                <a:solidFill>
                  <a:srgbClr val="164472"/>
                </a:solidFill>
                <a:latin typeface="Helvetica Neue" panose="02000503000000020004"/>
              </a:rPr>
              <a:t>Lacks grounded context of environment, embodiment</a:t>
            </a:r>
          </a:p>
          <a:p>
            <a:pPr marL="214313" indent="-214313">
              <a:buFont typeface="Arial" panose="020B0604020202020204" pitchFamily="34" charset="0"/>
              <a:buChar char="•"/>
            </a:pPr>
            <a:r>
              <a:rPr lang="en-US" dirty="0">
                <a:solidFill>
                  <a:srgbClr val="164472"/>
                </a:solidFill>
                <a:latin typeface="Helvetica Neue" panose="02000503000000020004"/>
              </a:rPr>
              <a:t>Difficult to use/ground extracted knowledge</a:t>
            </a:r>
          </a:p>
          <a:p>
            <a:pPr marL="214313" indent="-214313">
              <a:buFont typeface="Arial" panose="020B0604020202020204" pitchFamily="34" charset="0"/>
              <a:buChar char="•"/>
            </a:pPr>
            <a:r>
              <a:rPr lang="en-US" dirty="0">
                <a:solidFill>
                  <a:srgbClr val="164472"/>
                </a:solidFill>
                <a:latin typeface="Helvetica Neue" panose="02000503000000020004"/>
              </a:rPr>
              <a:t>No permanent online learning or adaptation</a:t>
            </a:r>
          </a:p>
        </p:txBody>
      </p:sp>
      <p:sp>
        <p:nvSpPr>
          <p:cNvPr id="19" name="TextBox 18">
            <a:extLst>
              <a:ext uri="{FF2B5EF4-FFF2-40B4-BE49-F238E27FC236}">
                <a16:creationId xmlns:a16="http://schemas.microsoft.com/office/drawing/2014/main" id="{38E86A11-8241-E49D-8902-5903CC6173A0}"/>
              </a:ext>
            </a:extLst>
          </p:cNvPr>
          <p:cNvSpPr txBox="1"/>
          <p:nvPr/>
        </p:nvSpPr>
        <p:spPr>
          <a:xfrm>
            <a:off x="3808931" y="6010840"/>
            <a:ext cx="6721796" cy="341632"/>
          </a:xfrm>
          <a:prstGeom prst="rect">
            <a:avLst/>
          </a:prstGeom>
          <a:noFill/>
        </p:spPr>
        <p:txBody>
          <a:bodyPr wrap="square">
            <a:spAutoFit/>
          </a:bodyPr>
          <a:lstStyle/>
          <a:p>
            <a:pPr marL="214313" indent="-171450">
              <a:lnSpc>
                <a:spcPct val="90000"/>
              </a:lnSpc>
              <a:spcAft>
                <a:spcPts val="900"/>
              </a:spcAft>
              <a:buClr>
                <a:srgbClr val="000000"/>
              </a:buClr>
            </a:pPr>
            <a:r>
              <a:rPr lang="en-US" b="1" dirty="0">
                <a:solidFill>
                  <a:srgbClr val="164472"/>
                </a:solidFill>
                <a:latin typeface="Helvetica Neue" panose="02000503000000020004"/>
              </a:rPr>
              <a:t>How can they address each other’s limitations?</a:t>
            </a:r>
          </a:p>
        </p:txBody>
      </p:sp>
      <p:sp>
        <p:nvSpPr>
          <p:cNvPr id="20" name="TextBox 19">
            <a:extLst>
              <a:ext uri="{FF2B5EF4-FFF2-40B4-BE49-F238E27FC236}">
                <a16:creationId xmlns:a16="http://schemas.microsoft.com/office/drawing/2014/main" id="{BF92F63F-4340-F0F9-F6B4-E1F1B509CF65}"/>
              </a:ext>
            </a:extLst>
          </p:cNvPr>
          <p:cNvSpPr txBox="1"/>
          <p:nvPr/>
        </p:nvSpPr>
        <p:spPr>
          <a:xfrm>
            <a:off x="1245329" y="2069901"/>
            <a:ext cx="5418755" cy="3631763"/>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rgbClr val="164472"/>
                </a:solidFill>
                <a:latin typeface="Helvetica Neue" panose="02000503000000020004"/>
              </a:rPr>
              <a:t>Established approach for sophisticated agents</a:t>
            </a:r>
          </a:p>
          <a:p>
            <a:pPr marL="214313" indent="-214313">
              <a:buFont typeface="Arial" panose="020B0604020202020204" pitchFamily="34" charset="0"/>
              <a:buChar char="•"/>
            </a:pPr>
            <a:r>
              <a:rPr lang="en-US" dirty="0">
                <a:solidFill>
                  <a:srgbClr val="164472"/>
                </a:solidFill>
                <a:latin typeface="Helvetica Neue" panose="02000503000000020004"/>
              </a:rPr>
              <a:t>Supports multiple sources of knowledge, including memories &amp; experience</a:t>
            </a:r>
          </a:p>
          <a:p>
            <a:pPr marL="214313" indent="-214313">
              <a:buFont typeface="Arial" panose="020B0604020202020204" pitchFamily="34" charset="0"/>
              <a:buChar char="•"/>
            </a:pPr>
            <a:r>
              <a:rPr lang="en-US" dirty="0">
                <a:solidFill>
                  <a:srgbClr val="164472"/>
                </a:solidFill>
                <a:latin typeface="Helvetica Neue" panose="02000503000000020004"/>
              </a:rPr>
              <a:t>Explicable knowledge representations</a:t>
            </a:r>
          </a:p>
          <a:p>
            <a:pPr marL="214313" indent="-214313">
              <a:buFont typeface="Arial" panose="020B0604020202020204" pitchFamily="34" charset="0"/>
              <a:buChar char="•"/>
            </a:pPr>
            <a:r>
              <a:rPr lang="en-US" dirty="0">
                <a:solidFill>
                  <a:srgbClr val="164472"/>
                </a:solidFill>
                <a:latin typeface="Helvetica Neue" panose="02000503000000020004"/>
              </a:rPr>
              <a:t>Integrates embodied reactivity, complex reasoning, planning, metacognition, online learning, human interaction, internal simulation…</a:t>
            </a:r>
          </a:p>
          <a:p>
            <a:endParaRPr lang="en-US" dirty="0">
              <a:solidFill>
                <a:srgbClr val="164472"/>
              </a:solidFill>
              <a:latin typeface="Helvetica Neue" panose="02000503000000020004"/>
            </a:endParaRPr>
          </a:p>
          <a:p>
            <a:r>
              <a:rPr lang="en-US" dirty="0">
                <a:solidFill>
                  <a:srgbClr val="164472"/>
                </a:solidFill>
                <a:latin typeface="Helvetica Neue" panose="02000503000000020004"/>
              </a:rPr>
              <a:t>Limitations:</a:t>
            </a:r>
          </a:p>
          <a:p>
            <a:pPr marL="214313" indent="-214313">
              <a:buFont typeface="Arial" panose="020B0604020202020204" pitchFamily="34" charset="0"/>
              <a:buChar char="•"/>
            </a:pPr>
            <a:r>
              <a:rPr lang="en-US" dirty="0">
                <a:solidFill>
                  <a:srgbClr val="164472"/>
                </a:solidFill>
                <a:latin typeface="Helvetica Neue" panose="02000503000000020004"/>
              </a:rPr>
              <a:t>Difficult &amp; expensive to acquire new task knowledge</a:t>
            </a:r>
          </a:p>
          <a:p>
            <a:pPr marL="214313" indent="-214313">
              <a:buFont typeface="Arial" panose="020B0604020202020204" pitchFamily="34" charset="0"/>
              <a:buChar char="•"/>
            </a:pPr>
            <a:r>
              <a:rPr lang="en-US" dirty="0">
                <a:solidFill>
                  <a:srgbClr val="164472"/>
                </a:solidFill>
                <a:latin typeface="Helvetica Neue" panose="02000503000000020004"/>
              </a:rPr>
              <a:t>Typically, challenging to exploit big data</a:t>
            </a:r>
          </a:p>
          <a:p>
            <a:pPr marL="214313" indent="-214313">
              <a:buFont typeface="Arial" panose="020B0604020202020204" pitchFamily="34" charset="0"/>
              <a:buChar char="•"/>
            </a:pPr>
            <a:endParaRPr lang="en-US" sz="1400" dirty="0">
              <a:solidFill>
                <a:srgbClr val="164472"/>
              </a:solidFill>
              <a:latin typeface="Helvetica Neue" panose="02000503000000020004"/>
            </a:endParaRPr>
          </a:p>
        </p:txBody>
      </p:sp>
      <p:sp>
        <p:nvSpPr>
          <p:cNvPr id="3" name="Slide Number Placeholder 3">
            <a:extLst>
              <a:ext uri="{FF2B5EF4-FFF2-40B4-BE49-F238E27FC236}">
                <a16:creationId xmlns:a16="http://schemas.microsoft.com/office/drawing/2014/main" id="{D75BC537-8050-CCEE-41FA-564EC1FB9CEB}"/>
              </a:ext>
            </a:extLst>
          </p:cNvPr>
          <p:cNvSpPr>
            <a:spLocks noGrp="1"/>
          </p:cNvSpPr>
          <p:nvPr>
            <p:ph type="sldNum" sz="quarter" idx="12"/>
          </p:nvPr>
        </p:nvSpPr>
        <p:spPr>
          <a:xfrm>
            <a:off x="-45216" y="6479320"/>
            <a:ext cx="418070" cy="365125"/>
          </a:xfrm>
        </p:spPr>
        <p:txBody>
          <a:bodyPr/>
          <a:lstStyle/>
          <a:p>
            <a:fld id="{D5306379-1C60-4F51-AADB-BC9312F125C0}" type="slidenum">
              <a:rPr lang="en-US" sz="1200" smtClean="0"/>
              <a:t>22</a:t>
            </a:fld>
            <a:endParaRPr lang="en-US" sz="1200" dirty="0"/>
          </a:p>
        </p:txBody>
      </p:sp>
    </p:spTree>
    <p:extLst>
      <p:ext uri="{BB962C8B-B14F-4D97-AF65-F5344CB8AC3E}">
        <p14:creationId xmlns:p14="http://schemas.microsoft.com/office/powerpoint/2010/main" val="31334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Exploit CA⬌LLM synergy</a:t>
            </a:r>
          </a:p>
        </p:txBody>
      </p:sp>
      <p:sp>
        <p:nvSpPr>
          <p:cNvPr id="4" name="Slide Number Placeholder 3"/>
          <p:cNvSpPr>
            <a:spLocks noGrp="1"/>
          </p:cNvSpPr>
          <p:nvPr>
            <p:ph type="sldNum" sz="quarter" idx="12"/>
          </p:nvPr>
        </p:nvSpPr>
        <p:spPr/>
        <p:txBody>
          <a:bodyPr/>
          <a:lstStyle/>
          <a:p>
            <a:fld id="{D5306379-1C60-4F51-AADB-BC9312F125C0}" type="slidenum">
              <a:rPr lang="en-US" sz="1200" smtClean="0"/>
              <a:t>23</a:t>
            </a:fld>
            <a:endParaRPr lang="en-US" sz="1200" dirty="0"/>
          </a:p>
        </p:txBody>
      </p:sp>
      <p:sp>
        <p:nvSpPr>
          <p:cNvPr id="7" name="Content Placeholder 2">
            <a:extLst>
              <a:ext uri="{FF2B5EF4-FFF2-40B4-BE49-F238E27FC236}">
                <a16:creationId xmlns:a16="http://schemas.microsoft.com/office/drawing/2014/main" id="{A3FD3946-BA1D-5A6C-DB68-E236EAB4231A}"/>
              </a:ext>
            </a:extLst>
          </p:cNvPr>
          <p:cNvSpPr>
            <a:spLocks noGrp="1"/>
          </p:cNvSpPr>
          <p:nvPr>
            <p:ph idx="1"/>
          </p:nvPr>
        </p:nvSpPr>
        <p:spPr>
          <a:xfrm>
            <a:off x="750095" y="1759744"/>
            <a:ext cx="10415586" cy="4836206"/>
          </a:xfrm>
        </p:spPr>
        <p:txBody>
          <a:bodyPr>
            <a:normAutofit/>
          </a:bodyPr>
          <a:lstStyle/>
          <a:p>
            <a:pPr marL="285750">
              <a:spcBef>
                <a:spcPts val="0"/>
              </a:spcBef>
              <a:spcAft>
                <a:spcPts val="600"/>
              </a:spcAft>
              <a:buClr>
                <a:srgbClr val="164472"/>
              </a:buClr>
            </a:pPr>
            <a:r>
              <a:rPr lang="en-US" sz="2000" dirty="0">
                <a:latin typeface="Helvetica Neue" panose="02000503000000020004"/>
              </a:rPr>
              <a:t>LLM</a:t>
            </a:r>
            <a:r>
              <a:rPr lang="en-US" sz="2000" dirty="0">
                <a:latin typeface="Helvetica Neue" panose="02000503000000020004"/>
                <a:sym typeface="Arial"/>
              </a:rPr>
              <a:t>➞</a:t>
            </a:r>
            <a:r>
              <a:rPr lang="en-US" sz="2000" dirty="0">
                <a:latin typeface="Helvetica Neue" panose="02000503000000020004"/>
              </a:rPr>
              <a:t>CA</a:t>
            </a:r>
          </a:p>
          <a:p>
            <a:pPr marL="742950" lvl="1">
              <a:spcBef>
                <a:spcPts val="0"/>
              </a:spcBef>
              <a:spcAft>
                <a:spcPts val="600"/>
              </a:spcAft>
              <a:buClr>
                <a:srgbClr val="164472"/>
              </a:buClr>
            </a:pPr>
            <a:r>
              <a:rPr lang="en-US" sz="1800" dirty="0">
                <a:latin typeface="Helvetica Neue" panose="02000503000000020004"/>
              </a:rPr>
              <a:t>LLM provides large source of diverse task knowledge CA can use</a:t>
            </a:r>
          </a:p>
          <a:p>
            <a:pPr marL="742950" lvl="1">
              <a:spcBef>
                <a:spcPts val="0"/>
              </a:spcBef>
              <a:spcAft>
                <a:spcPts val="1800"/>
              </a:spcAft>
              <a:buClr>
                <a:srgbClr val="164472"/>
              </a:buClr>
            </a:pPr>
            <a:r>
              <a:rPr lang="en-US" sz="1800" dirty="0">
                <a:latin typeface="Helvetica Neue" panose="02000503000000020004"/>
              </a:rPr>
              <a:t>LLM provides NL capabilities that mitigate need for sophisticated CA NLP</a:t>
            </a:r>
          </a:p>
          <a:p>
            <a:pPr marL="285750">
              <a:spcBef>
                <a:spcPts val="0"/>
              </a:spcBef>
              <a:spcAft>
                <a:spcPts val="600"/>
              </a:spcAft>
              <a:buClr>
                <a:srgbClr val="164472"/>
              </a:buClr>
            </a:pPr>
            <a:r>
              <a:rPr lang="en-US" sz="2000" dirty="0">
                <a:latin typeface="Helvetica Neue" panose="02000503000000020004"/>
                <a:sym typeface="Arial"/>
              </a:rPr>
              <a:t>CA➞LLM</a:t>
            </a:r>
          </a:p>
          <a:p>
            <a:pPr marL="742950" lvl="1">
              <a:spcBef>
                <a:spcPts val="0"/>
              </a:spcBef>
              <a:spcAft>
                <a:spcPts val="600"/>
              </a:spcAft>
              <a:buClr>
                <a:srgbClr val="164472"/>
              </a:buClr>
            </a:pPr>
            <a:r>
              <a:rPr lang="en-US" sz="1800" dirty="0">
                <a:latin typeface="Helvetica Neue" panose="02000503000000020004"/>
              </a:rPr>
              <a:t>CA supports verification of LLM responses through multi-step reasoning and multiple knowledge sources</a:t>
            </a:r>
          </a:p>
          <a:p>
            <a:pPr marL="742950" lvl="1">
              <a:spcBef>
                <a:spcPts val="0"/>
              </a:spcBef>
              <a:spcAft>
                <a:spcPts val="600"/>
              </a:spcAft>
              <a:buClr>
                <a:srgbClr val="164472"/>
              </a:buClr>
            </a:pPr>
            <a:r>
              <a:rPr lang="en-US" sz="1800" dirty="0">
                <a:latin typeface="Helvetica Neue" panose="02000503000000020004"/>
              </a:rPr>
              <a:t>CA provides high-level context required to construct high quality prompts</a:t>
            </a:r>
          </a:p>
          <a:p>
            <a:pPr marL="742950" lvl="1">
              <a:spcBef>
                <a:spcPts val="0"/>
              </a:spcBef>
              <a:spcAft>
                <a:spcPts val="1800"/>
              </a:spcAft>
              <a:buClr>
                <a:srgbClr val="164472"/>
              </a:buClr>
            </a:pPr>
            <a:r>
              <a:rPr lang="en-US" sz="1800" dirty="0">
                <a:latin typeface="Helvetica Neue" panose="02000503000000020004"/>
              </a:rPr>
              <a:t>CA supports interpretation and grounding of LLM responses</a:t>
            </a:r>
            <a:endParaRPr lang="en-US" sz="1800" dirty="0">
              <a:latin typeface="Helvetica Neue" panose="02000503000000020004"/>
              <a:sym typeface="Arial"/>
            </a:endParaRPr>
          </a:p>
          <a:p>
            <a:pPr marL="285750">
              <a:spcBef>
                <a:spcPts val="0"/>
              </a:spcBef>
              <a:spcAft>
                <a:spcPts val="600"/>
              </a:spcAft>
              <a:buClr>
                <a:srgbClr val="164472"/>
              </a:buClr>
            </a:pPr>
            <a:r>
              <a:rPr lang="en-US" sz="2000" dirty="0">
                <a:latin typeface="Helvetica Neue" panose="02000503000000020004"/>
              </a:rPr>
              <a:t>CA + LLM</a:t>
            </a:r>
          </a:p>
          <a:p>
            <a:pPr lvl="1">
              <a:spcBef>
                <a:spcPts val="0"/>
              </a:spcBef>
              <a:spcAft>
                <a:spcPts val="600"/>
              </a:spcAft>
              <a:buClr>
                <a:srgbClr val="164472"/>
              </a:buClr>
            </a:pPr>
            <a:r>
              <a:rPr lang="en-US" sz="1800" dirty="0">
                <a:latin typeface="Helvetica Neue" panose="02000503000000020004"/>
              </a:rPr>
              <a:t>CA provides capabilities that LLMs lack (e.g., verification, testing, grounding)</a:t>
            </a:r>
          </a:p>
          <a:p>
            <a:pPr lvl="1">
              <a:spcBef>
                <a:spcPts val="0"/>
              </a:spcBef>
              <a:spcAft>
                <a:spcPts val="600"/>
              </a:spcAft>
              <a:buClr>
                <a:srgbClr val="164472"/>
              </a:buClr>
            </a:pPr>
            <a:r>
              <a:rPr lang="en-US" sz="1800" dirty="0">
                <a:latin typeface="Helvetica Neue" panose="02000503000000020004"/>
              </a:rPr>
              <a:t>CA can make LLMs more practical, reliable, &amp; usable</a:t>
            </a:r>
          </a:p>
          <a:p>
            <a:pPr lvl="1">
              <a:spcBef>
                <a:spcPts val="0"/>
              </a:spcBef>
              <a:spcAft>
                <a:spcPts val="600"/>
              </a:spcAft>
              <a:buClr>
                <a:srgbClr val="164472"/>
              </a:buClr>
            </a:pPr>
            <a:r>
              <a:rPr lang="en-US" sz="1800" dirty="0">
                <a:latin typeface="Helvetica Neue" panose="02000503000000020004"/>
              </a:rPr>
              <a:t>LLMs make it cheaper and faster for CA to acquire new task knowledge</a:t>
            </a:r>
          </a:p>
        </p:txBody>
      </p:sp>
      <p:sp>
        <p:nvSpPr>
          <p:cNvPr id="3" name="Footer Placeholder 2">
            <a:extLst>
              <a:ext uri="{FF2B5EF4-FFF2-40B4-BE49-F238E27FC236}">
                <a16:creationId xmlns:a16="http://schemas.microsoft.com/office/drawing/2014/main" id="{A91B0060-4E36-E29F-1EB7-700193533485}"/>
              </a:ext>
            </a:extLst>
          </p:cNvPr>
          <p:cNvSpPr>
            <a:spLocks noGrp="1"/>
          </p:cNvSpPr>
          <p:nvPr>
            <p:ph type="ftr" sz="quarter" idx="11"/>
          </p:nvPr>
        </p:nvSpPr>
        <p:spPr/>
        <p:txBody>
          <a:bodyPr/>
          <a:lstStyle/>
          <a:p>
            <a:r>
              <a:rPr lang="en-US" dirty="0"/>
              <a:t>(c) 2024 Center for Integrated Cognition</a:t>
            </a:r>
          </a:p>
        </p:txBody>
      </p:sp>
    </p:spTree>
    <p:extLst>
      <p:ext uri="{BB962C8B-B14F-4D97-AF65-F5344CB8AC3E}">
        <p14:creationId xmlns:p14="http://schemas.microsoft.com/office/powerpoint/2010/main" val="190285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9589-5773-5F36-9E92-FAD37F2ECEB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3C90612-9A22-8264-45E6-5D04AB6048E2}"/>
              </a:ext>
            </a:extLst>
          </p:cNvPr>
          <p:cNvSpPr>
            <a:spLocks noGrp="1"/>
          </p:cNvSpPr>
          <p:nvPr>
            <p:ph idx="1"/>
          </p:nvPr>
        </p:nvSpPr>
        <p:spPr/>
        <p:txBody>
          <a:bodyPr/>
          <a:lstStyle/>
          <a:p>
            <a:r>
              <a:rPr lang="en-US" dirty="0"/>
              <a:t>Integrating Soar with large language models (LLMs)</a:t>
            </a:r>
          </a:p>
          <a:p>
            <a:r>
              <a:rPr lang="en-US" dirty="0"/>
              <a:t>Prompting for task knowledge (baseline)</a:t>
            </a:r>
          </a:p>
          <a:p>
            <a:r>
              <a:rPr lang="en-US" dirty="0"/>
              <a:t>Embodied requirements</a:t>
            </a:r>
          </a:p>
          <a:p>
            <a:r>
              <a:rPr lang="en-US" dirty="0"/>
              <a:t>STARS learning process	</a:t>
            </a:r>
          </a:p>
          <a:p>
            <a:r>
              <a:rPr lang="en-US" dirty="0"/>
              <a:t>Demonstration</a:t>
            </a:r>
          </a:p>
          <a:p>
            <a:r>
              <a:rPr lang="en-US" dirty="0"/>
              <a:t>Results and conclusion</a:t>
            </a:r>
          </a:p>
        </p:txBody>
      </p:sp>
      <p:sp>
        <p:nvSpPr>
          <p:cNvPr id="4" name="Footer Placeholder 3">
            <a:extLst>
              <a:ext uri="{FF2B5EF4-FFF2-40B4-BE49-F238E27FC236}">
                <a16:creationId xmlns:a16="http://schemas.microsoft.com/office/drawing/2014/main" id="{E410A6E4-EA2F-AE57-0DB9-3AA53AD1D832}"/>
              </a:ext>
            </a:extLst>
          </p:cNvPr>
          <p:cNvSpPr>
            <a:spLocks noGrp="1"/>
          </p:cNvSpPr>
          <p:nvPr>
            <p:ph type="ftr" sz="quarter" idx="11"/>
          </p:nvPr>
        </p:nvSpPr>
        <p:spPr/>
        <p:txBody>
          <a:bodyPr/>
          <a:lstStyle/>
          <a:p>
            <a:r>
              <a:rPr lang="en-US" dirty="0"/>
              <a:t>(c) 2024 Center for Integrated Cognition</a:t>
            </a:r>
          </a:p>
        </p:txBody>
      </p:sp>
      <p:sp>
        <p:nvSpPr>
          <p:cNvPr id="7" name="Slide Number Placeholder 3">
            <a:extLst>
              <a:ext uri="{FF2B5EF4-FFF2-40B4-BE49-F238E27FC236}">
                <a16:creationId xmlns:a16="http://schemas.microsoft.com/office/drawing/2014/main" id="{1EC33F09-1944-04AC-D630-2F6C26DAE028}"/>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3</a:t>
            </a:fld>
            <a:endParaRPr lang="en-US" sz="1200" dirty="0"/>
          </a:p>
        </p:txBody>
      </p:sp>
    </p:spTree>
    <p:extLst>
      <p:ext uri="{BB962C8B-B14F-4D97-AF65-F5344CB8AC3E}">
        <p14:creationId xmlns:p14="http://schemas.microsoft.com/office/powerpoint/2010/main" val="2067617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ED504F-8C3C-239E-A5A1-151A97A6128F}"/>
              </a:ext>
            </a:extLst>
          </p:cNvPr>
          <p:cNvSpPr/>
          <p:nvPr/>
        </p:nvSpPr>
        <p:spPr>
          <a:xfrm>
            <a:off x="3822234" y="1875774"/>
            <a:ext cx="4455592" cy="32244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Helvetica Neue" panose="02000503000000020004"/>
            </a:endParaRPr>
          </a:p>
        </p:txBody>
      </p:sp>
      <p:sp>
        <p:nvSpPr>
          <p:cNvPr id="80913" name="AutoShape 17"/>
          <p:cNvSpPr>
            <a:spLocks noChangeAspect="1" noChangeArrowheads="1"/>
          </p:cNvSpPr>
          <p:nvPr/>
        </p:nvSpPr>
        <p:spPr bwMode="auto">
          <a:xfrm>
            <a:off x="4105713" y="1952997"/>
            <a:ext cx="4089194" cy="949143"/>
          </a:xfrm>
          <a:prstGeom prst="roundRect">
            <a:avLst>
              <a:gd name="adj" fmla="val 16667"/>
            </a:avLst>
          </a:prstGeom>
          <a:solidFill>
            <a:schemeClr val="bg1">
              <a:lumMod val="95000"/>
            </a:schemeClr>
          </a:solidFill>
          <a:ln w="12700">
            <a:solidFill>
              <a:srgbClr val="808080"/>
            </a:solidFill>
            <a:round/>
            <a:headEnd/>
            <a:tailEnd/>
          </a:ln>
          <a:effectLst>
            <a:outerShdw blurRad="50800" dist="38100" dir="2700000" algn="tl" rotWithShape="0">
              <a:prstClr val="black">
                <a:alpha val="40000"/>
              </a:prstClr>
            </a:outerShdw>
          </a:effectLst>
        </p:spPr>
        <p:txBody>
          <a:bodyPr vert="horz" wrap="square" lIns="62408" tIns="6241" rIns="62408" bIns="31204" numCol="1" anchor="t" anchorCtr="0" compatLnSpc="1">
            <a:prstTxWarp prst="textNoShape">
              <a:avLst/>
            </a:prstTxWarp>
          </a:bodyPr>
          <a:lstStyle/>
          <a:p>
            <a:pPr algn="ctr" defTabSz="685800" fontAlgn="base">
              <a:spcBef>
                <a:spcPct val="0"/>
              </a:spcBef>
              <a:spcAft>
                <a:spcPts val="750"/>
              </a:spcAft>
              <a:defRPr/>
            </a:pPr>
            <a:r>
              <a:rPr lang="en-US" sz="1200" dirty="0">
                <a:solidFill>
                  <a:prstClr val="black"/>
                </a:solidFill>
                <a:latin typeface="Helvetica Neue" panose="02000503000000020004"/>
                <a:cs typeface="Times New Roman" pitchFamily="18" charset="0"/>
              </a:rPr>
              <a:t>Symbolic Long-Term Memories</a:t>
            </a:r>
            <a:endParaRPr lang="en-US" sz="2100" dirty="0">
              <a:solidFill>
                <a:prstClr val="black"/>
              </a:solidFill>
              <a:latin typeface="Helvetica Neue" panose="02000503000000020004"/>
              <a:cs typeface="Times New Roman" pitchFamily="18" charset="0"/>
            </a:endParaRPr>
          </a:p>
        </p:txBody>
      </p:sp>
      <p:sp>
        <p:nvSpPr>
          <p:cNvPr id="80902" name="Rectangle 6"/>
          <p:cNvSpPr>
            <a:spLocks noChangeAspect="1" noChangeArrowheads="1"/>
          </p:cNvSpPr>
          <p:nvPr/>
        </p:nvSpPr>
        <p:spPr bwMode="auto">
          <a:xfrm>
            <a:off x="4267848" y="3340887"/>
            <a:ext cx="3807599" cy="953914"/>
          </a:xfrm>
          <a:prstGeom prst="rect">
            <a:avLst/>
          </a:prstGeom>
          <a:solidFill>
            <a:schemeClr val="accent1">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62408" tIns="0" rIns="62408" bIns="31204" numCol="1" anchor="t" anchorCtr="0" compatLnSpc="1">
            <a:prstTxWarp prst="textNoShape">
              <a:avLst/>
            </a:prstTxWarp>
          </a:bodyPr>
          <a:lstStyle/>
          <a:p>
            <a:pPr defTabSz="685800" fontAlgn="base">
              <a:spcBef>
                <a:spcPct val="0"/>
              </a:spcBef>
              <a:defRPr/>
            </a:pPr>
            <a:endParaRPr lang="en-US" sz="450" dirty="0">
              <a:solidFill>
                <a:prstClr val="black"/>
              </a:solidFill>
              <a:latin typeface="Helvetica Neue" panose="02000503000000020004"/>
              <a:cs typeface="Times New Roman" pitchFamily="18" charset="0"/>
            </a:endParaRPr>
          </a:p>
          <a:p>
            <a:pPr algn="ctr" defTabSz="685800" fontAlgn="base">
              <a:spcBef>
                <a:spcPct val="0"/>
              </a:spcBef>
              <a:defRPr/>
            </a:pPr>
            <a:endParaRPr lang="en-US" sz="1200" dirty="0">
              <a:solidFill>
                <a:prstClr val="black"/>
              </a:solidFill>
              <a:latin typeface="Helvetica Neue" panose="02000503000000020004"/>
              <a:cs typeface="Times New Roman" pitchFamily="18" charset="0"/>
            </a:endParaRPr>
          </a:p>
          <a:p>
            <a:pPr algn="ctr" defTabSz="685800" fontAlgn="base">
              <a:spcBef>
                <a:spcPct val="0"/>
              </a:spcBef>
              <a:defRPr/>
            </a:pPr>
            <a:r>
              <a:rPr lang="en-US" sz="1200" dirty="0">
                <a:solidFill>
                  <a:prstClr val="black"/>
                </a:solidFill>
                <a:latin typeface="Helvetica Neue" panose="02000503000000020004"/>
                <a:cs typeface="Times New Roman" pitchFamily="18" charset="0"/>
              </a:rPr>
              <a:t>Symbolic Working Memory</a:t>
            </a:r>
            <a:endParaRPr lang="en-US" sz="2100" dirty="0">
              <a:solidFill>
                <a:prstClr val="black"/>
              </a:solidFill>
              <a:latin typeface="Helvetica Neue" panose="02000503000000020004"/>
              <a:cs typeface="Times New Roman" pitchFamily="18" charset="0"/>
            </a:endParaRPr>
          </a:p>
        </p:txBody>
      </p:sp>
      <p:cxnSp>
        <p:nvCxnSpPr>
          <p:cNvPr id="80903" name="AutoShape 7"/>
          <p:cNvCxnSpPr>
            <a:cxnSpLocks noChangeShapeType="1"/>
          </p:cNvCxnSpPr>
          <p:nvPr/>
        </p:nvCxnSpPr>
        <p:spPr bwMode="auto">
          <a:xfrm flipV="1">
            <a:off x="4437023" y="2770409"/>
            <a:ext cx="0" cy="570479"/>
          </a:xfrm>
          <a:prstGeom prst="straightConnector1">
            <a:avLst/>
          </a:prstGeom>
          <a:noFill/>
          <a:ln w="9525">
            <a:solidFill>
              <a:srgbClr val="000000"/>
            </a:solidFill>
            <a:round/>
            <a:headEnd/>
            <a:tailEnd type="triangle" w="med" len="med"/>
          </a:ln>
        </p:spPr>
      </p:cxnSp>
      <p:cxnSp>
        <p:nvCxnSpPr>
          <p:cNvPr id="80904" name="AutoShape 8"/>
          <p:cNvCxnSpPr>
            <a:cxnSpLocks noChangeShapeType="1"/>
          </p:cNvCxnSpPr>
          <p:nvPr/>
        </p:nvCxnSpPr>
        <p:spPr bwMode="auto">
          <a:xfrm flipV="1">
            <a:off x="4893518" y="2778030"/>
            <a:ext cx="0" cy="562857"/>
          </a:xfrm>
          <a:prstGeom prst="straightConnector1">
            <a:avLst/>
          </a:prstGeom>
          <a:noFill/>
          <a:ln w="9525">
            <a:solidFill>
              <a:srgbClr val="000000"/>
            </a:solidFill>
            <a:round/>
            <a:headEnd/>
            <a:tailEnd type="triangle" w="med" len="med"/>
          </a:ln>
        </p:spPr>
      </p:cxnSp>
      <p:cxnSp>
        <p:nvCxnSpPr>
          <p:cNvPr id="80907" name="AutoShape 11"/>
          <p:cNvCxnSpPr>
            <a:cxnSpLocks noChangeShapeType="1"/>
          </p:cNvCxnSpPr>
          <p:nvPr/>
        </p:nvCxnSpPr>
        <p:spPr bwMode="auto">
          <a:xfrm>
            <a:off x="5256104" y="2770409"/>
            <a:ext cx="0" cy="575414"/>
          </a:xfrm>
          <a:prstGeom prst="straightConnector1">
            <a:avLst/>
          </a:prstGeom>
          <a:noFill/>
          <a:ln w="9525">
            <a:solidFill>
              <a:srgbClr val="000000"/>
            </a:solidFill>
            <a:round/>
            <a:headEnd/>
            <a:tailEnd type="triangle" w="med" len="med"/>
          </a:ln>
        </p:spPr>
      </p:cxnSp>
      <p:sp>
        <p:nvSpPr>
          <p:cNvPr id="80914" name="Rectangle 18"/>
          <p:cNvSpPr>
            <a:spLocks noChangeAspect="1" noChangeArrowheads="1"/>
          </p:cNvSpPr>
          <p:nvPr/>
        </p:nvSpPr>
        <p:spPr bwMode="auto">
          <a:xfrm>
            <a:off x="4208776" y="2217008"/>
            <a:ext cx="1217429" cy="553401"/>
          </a:xfrm>
          <a:prstGeom prst="rect">
            <a:avLst/>
          </a:prstGeom>
          <a:solidFill>
            <a:schemeClr val="accent1">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62408" tIns="6241" rIns="62408" bIns="31204" numCol="1" anchor="t" anchorCtr="0" compatLnSpc="1">
            <a:prstTxWarp prst="textNoShape">
              <a:avLst/>
            </a:prstTxWarp>
          </a:bodyPr>
          <a:lstStyle/>
          <a:p>
            <a:pPr algn="ctr" defTabSz="685800" fontAlgn="base">
              <a:spcBef>
                <a:spcPct val="0"/>
              </a:spcBef>
              <a:spcAft>
                <a:spcPts val="750"/>
              </a:spcAft>
              <a:defRPr/>
            </a:pPr>
            <a:r>
              <a:rPr lang="en-US" sz="1050" dirty="0">
                <a:solidFill>
                  <a:prstClr val="black"/>
                </a:solidFill>
                <a:latin typeface="Helvetica Neue" panose="02000503000000020004"/>
                <a:cs typeface="Times New Roman" pitchFamily="18" charset="0"/>
              </a:rPr>
              <a:t>Procedural</a:t>
            </a:r>
            <a:endParaRPr lang="en-US" sz="3000" dirty="0">
              <a:solidFill>
                <a:prstClr val="black"/>
              </a:solidFill>
              <a:latin typeface="Helvetica Neue" panose="02000503000000020004"/>
              <a:cs typeface="Times New Roman" pitchFamily="18" charset="0"/>
            </a:endParaRPr>
          </a:p>
        </p:txBody>
      </p:sp>
      <p:sp>
        <p:nvSpPr>
          <p:cNvPr id="80916" name="Line 20"/>
          <p:cNvSpPr>
            <a:spLocks noChangeAspect="1" noChangeShapeType="1"/>
          </p:cNvSpPr>
          <p:nvPr/>
        </p:nvSpPr>
        <p:spPr bwMode="auto">
          <a:xfrm>
            <a:off x="7436716" y="5293688"/>
            <a:ext cx="0" cy="269020"/>
          </a:xfrm>
          <a:prstGeom prst="line">
            <a:avLst/>
          </a:prstGeom>
          <a:noFill/>
          <a:ln w="9525">
            <a:solidFill>
              <a:srgbClr val="000000"/>
            </a:solidFill>
            <a:round/>
            <a:headEnd/>
            <a:tailEnd type="triangle" w="med" len="me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grpSp>
        <p:nvGrpSpPr>
          <p:cNvPr id="3" name="Group 2"/>
          <p:cNvGrpSpPr/>
          <p:nvPr/>
        </p:nvGrpSpPr>
        <p:grpSpPr>
          <a:xfrm>
            <a:off x="4369200" y="2452379"/>
            <a:ext cx="968637" cy="215075"/>
            <a:chOff x="1028443" y="2150102"/>
            <a:chExt cx="1707723" cy="400534"/>
          </a:xfrm>
        </p:grpSpPr>
        <p:sp>
          <p:nvSpPr>
            <p:cNvPr id="80919" name="AutoShape 23"/>
            <p:cNvSpPr>
              <a:spLocks noChangeAspect="1" noChangeArrowheads="1"/>
            </p:cNvSpPr>
            <p:nvPr/>
          </p:nvSpPr>
          <p:spPr bwMode="auto">
            <a:xfrm>
              <a:off x="1444650" y="2158564"/>
              <a:ext cx="890381" cy="110006"/>
            </a:xfrm>
            <a:prstGeom prst="rightArrow">
              <a:avLst>
                <a:gd name="adj1" fmla="val 50000"/>
                <a:gd name="adj2" fmla="val 164103"/>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20" name="AutoShape 24"/>
            <p:cNvSpPr>
              <a:spLocks noChangeAspect="1" noChangeArrowheads="1"/>
            </p:cNvSpPr>
            <p:nvPr/>
          </p:nvSpPr>
          <p:spPr bwMode="auto">
            <a:xfrm>
              <a:off x="1444650" y="2297716"/>
              <a:ext cx="890381" cy="113767"/>
            </a:xfrm>
            <a:prstGeom prst="rightArrow">
              <a:avLst>
                <a:gd name="adj1" fmla="val 50000"/>
                <a:gd name="adj2" fmla="val 158678"/>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21" name="AutoShape 25"/>
            <p:cNvSpPr>
              <a:spLocks noChangeAspect="1" noChangeArrowheads="1"/>
            </p:cNvSpPr>
            <p:nvPr/>
          </p:nvSpPr>
          <p:spPr bwMode="auto">
            <a:xfrm>
              <a:off x="1444650" y="2428407"/>
              <a:ext cx="890381" cy="110946"/>
            </a:xfrm>
            <a:prstGeom prst="rightArrow">
              <a:avLst>
                <a:gd name="adj1" fmla="val 50000"/>
                <a:gd name="adj2" fmla="val 162712"/>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22" name="Rectangle 26"/>
            <p:cNvSpPr>
              <a:spLocks noChangeAspect="1" noChangeArrowheads="1"/>
            </p:cNvSpPr>
            <p:nvPr/>
          </p:nvSpPr>
          <p:spPr bwMode="auto">
            <a:xfrm>
              <a:off x="1028443" y="2150102"/>
              <a:ext cx="353602" cy="112826"/>
            </a:xfrm>
            <a:prstGeom prst="rect">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23" name="Rectangle 27"/>
            <p:cNvSpPr>
              <a:spLocks noChangeAspect="1" noChangeArrowheads="1"/>
            </p:cNvSpPr>
            <p:nvPr/>
          </p:nvSpPr>
          <p:spPr bwMode="auto">
            <a:xfrm>
              <a:off x="1028443" y="2290194"/>
              <a:ext cx="353602" cy="112826"/>
            </a:xfrm>
            <a:prstGeom prst="rect">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24" name="Rectangle 28"/>
            <p:cNvSpPr>
              <a:spLocks noChangeAspect="1" noChangeArrowheads="1"/>
            </p:cNvSpPr>
            <p:nvPr/>
          </p:nvSpPr>
          <p:spPr bwMode="auto">
            <a:xfrm>
              <a:off x="1028443" y="2432168"/>
              <a:ext cx="353602" cy="109065"/>
            </a:xfrm>
            <a:prstGeom prst="rect">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25" name="Rectangle 29"/>
            <p:cNvSpPr>
              <a:spLocks noChangeAspect="1" noChangeArrowheads="1"/>
            </p:cNvSpPr>
            <p:nvPr/>
          </p:nvSpPr>
          <p:spPr bwMode="auto">
            <a:xfrm>
              <a:off x="2377927" y="2155743"/>
              <a:ext cx="358239" cy="111886"/>
            </a:xfrm>
            <a:prstGeom prst="rect">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26" name="Rectangle 30"/>
            <p:cNvSpPr>
              <a:spLocks noChangeAspect="1" noChangeArrowheads="1"/>
            </p:cNvSpPr>
            <p:nvPr/>
          </p:nvSpPr>
          <p:spPr bwMode="auto">
            <a:xfrm>
              <a:off x="2377927" y="2297716"/>
              <a:ext cx="358239" cy="110006"/>
            </a:xfrm>
            <a:prstGeom prst="rect">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27" name="Rectangle 31"/>
            <p:cNvSpPr>
              <a:spLocks noChangeAspect="1" noChangeArrowheads="1"/>
            </p:cNvSpPr>
            <p:nvPr/>
          </p:nvSpPr>
          <p:spPr bwMode="auto">
            <a:xfrm>
              <a:off x="2377927" y="2436869"/>
              <a:ext cx="358239" cy="113767"/>
            </a:xfrm>
            <a:prstGeom prst="rect">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grpSp>
      <p:grpSp>
        <p:nvGrpSpPr>
          <p:cNvPr id="9" name="Group 8">
            <a:extLst>
              <a:ext uri="{FF2B5EF4-FFF2-40B4-BE49-F238E27FC236}">
                <a16:creationId xmlns:a16="http://schemas.microsoft.com/office/drawing/2014/main" id="{FD37E5E6-2798-62BF-51AD-623D7287E5AB}"/>
              </a:ext>
            </a:extLst>
          </p:cNvPr>
          <p:cNvGrpSpPr/>
          <p:nvPr/>
        </p:nvGrpSpPr>
        <p:grpSpPr>
          <a:xfrm>
            <a:off x="5833880" y="3812047"/>
            <a:ext cx="748652" cy="430856"/>
            <a:chOff x="5667618" y="3880106"/>
            <a:chExt cx="998202" cy="574474"/>
          </a:xfrm>
        </p:grpSpPr>
        <p:sp>
          <p:nvSpPr>
            <p:cNvPr id="80928" name="Oval 32"/>
            <p:cNvSpPr>
              <a:spLocks noChangeAspect="1" noChangeArrowheads="1"/>
            </p:cNvSpPr>
            <p:nvPr/>
          </p:nvSpPr>
          <p:spPr bwMode="auto">
            <a:xfrm>
              <a:off x="5667618" y="4182856"/>
              <a:ext cx="135644" cy="112826"/>
            </a:xfrm>
            <a:prstGeom prst="ellipse">
              <a:avLst/>
            </a:prstGeom>
            <a:solidFill>
              <a:srgbClr val="000000"/>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29" name="Oval 33"/>
            <p:cNvSpPr>
              <a:spLocks noChangeAspect="1" noChangeArrowheads="1"/>
            </p:cNvSpPr>
            <p:nvPr/>
          </p:nvSpPr>
          <p:spPr bwMode="auto">
            <a:xfrm>
              <a:off x="6028176" y="3880106"/>
              <a:ext cx="139122" cy="110006"/>
            </a:xfrm>
            <a:prstGeom prst="ellipse">
              <a:avLst/>
            </a:prstGeom>
            <a:solidFill>
              <a:srgbClr val="000000"/>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0" name="Oval 34"/>
            <p:cNvSpPr>
              <a:spLocks noChangeAspect="1" noChangeArrowheads="1"/>
            </p:cNvSpPr>
            <p:nvPr/>
          </p:nvSpPr>
          <p:spPr bwMode="auto">
            <a:xfrm>
              <a:off x="5843841" y="4039003"/>
              <a:ext cx="136803" cy="110946"/>
            </a:xfrm>
            <a:prstGeom prst="ellipse">
              <a:avLst/>
            </a:prstGeom>
            <a:solidFill>
              <a:srgbClr val="000000"/>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1" name="Oval 35"/>
            <p:cNvSpPr>
              <a:spLocks noChangeAspect="1" noChangeArrowheads="1"/>
            </p:cNvSpPr>
            <p:nvPr/>
          </p:nvSpPr>
          <p:spPr bwMode="auto">
            <a:xfrm>
              <a:off x="6210195" y="4039003"/>
              <a:ext cx="142600" cy="110946"/>
            </a:xfrm>
            <a:prstGeom prst="ellipse">
              <a:avLst/>
            </a:prstGeom>
            <a:solidFill>
              <a:srgbClr val="000000"/>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2" name="Oval 36"/>
            <p:cNvSpPr>
              <a:spLocks noChangeAspect="1" noChangeArrowheads="1"/>
            </p:cNvSpPr>
            <p:nvPr/>
          </p:nvSpPr>
          <p:spPr bwMode="auto">
            <a:xfrm>
              <a:off x="5981803" y="4182856"/>
              <a:ext cx="137963" cy="112826"/>
            </a:xfrm>
            <a:prstGeom prst="ellipse">
              <a:avLst/>
            </a:prstGeom>
            <a:solidFill>
              <a:srgbClr val="000000"/>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3" name="Line 37"/>
            <p:cNvSpPr>
              <a:spLocks noChangeAspect="1" noChangeShapeType="1"/>
            </p:cNvSpPr>
            <p:nvPr/>
          </p:nvSpPr>
          <p:spPr bwMode="auto">
            <a:xfrm flipH="1">
              <a:off x="5957457" y="3975068"/>
              <a:ext cx="88111" cy="78978"/>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4" name="Line 38"/>
            <p:cNvSpPr>
              <a:spLocks noChangeAspect="1" noChangeShapeType="1"/>
            </p:cNvSpPr>
            <p:nvPr/>
          </p:nvSpPr>
          <p:spPr bwMode="auto">
            <a:xfrm flipH="1">
              <a:off x="5774280" y="4123622"/>
              <a:ext cx="84633" cy="69576"/>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5" name="Line 39"/>
            <p:cNvSpPr>
              <a:spLocks noChangeAspect="1" noChangeShapeType="1"/>
            </p:cNvSpPr>
            <p:nvPr/>
          </p:nvSpPr>
          <p:spPr bwMode="auto">
            <a:xfrm>
              <a:off x="5945864" y="4140547"/>
              <a:ext cx="66083" cy="71457"/>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6" name="Line 40"/>
            <p:cNvSpPr>
              <a:spLocks noChangeAspect="1" noChangeShapeType="1"/>
            </p:cNvSpPr>
            <p:nvPr/>
          </p:nvSpPr>
          <p:spPr bwMode="auto">
            <a:xfrm>
              <a:off x="6149908" y="3966606"/>
              <a:ext cx="89270" cy="77098"/>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7" name="Oval 41"/>
            <p:cNvSpPr>
              <a:spLocks noChangeAspect="1" noChangeArrowheads="1"/>
            </p:cNvSpPr>
            <p:nvPr/>
          </p:nvSpPr>
          <p:spPr bwMode="auto">
            <a:xfrm>
              <a:off x="6358592" y="4182856"/>
              <a:ext cx="136803" cy="112826"/>
            </a:xfrm>
            <a:prstGeom prst="ellipse">
              <a:avLst/>
            </a:prstGeom>
            <a:solidFill>
              <a:srgbClr val="000000"/>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8" name="Line 42"/>
            <p:cNvSpPr>
              <a:spLocks noChangeAspect="1" noChangeShapeType="1"/>
            </p:cNvSpPr>
            <p:nvPr/>
          </p:nvSpPr>
          <p:spPr bwMode="auto">
            <a:xfrm>
              <a:off x="6320333" y="4132084"/>
              <a:ext cx="74198" cy="77098"/>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39" name="Oval 43"/>
            <p:cNvSpPr>
              <a:spLocks noChangeAspect="1" noChangeArrowheads="1"/>
            </p:cNvSpPr>
            <p:nvPr/>
          </p:nvSpPr>
          <p:spPr bwMode="auto">
            <a:xfrm>
              <a:off x="6525539" y="4345515"/>
              <a:ext cx="140281" cy="109065"/>
            </a:xfrm>
            <a:prstGeom prst="ellipse">
              <a:avLst/>
            </a:prstGeom>
            <a:solidFill>
              <a:srgbClr val="000000"/>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40" name="Line 44"/>
            <p:cNvSpPr>
              <a:spLocks noChangeAspect="1" noChangeShapeType="1"/>
            </p:cNvSpPr>
            <p:nvPr/>
          </p:nvSpPr>
          <p:spPr bwMode="auto">
            <a:xfrm>
              <a:off x="6426994" y="4236449"/>
              <a:ext cx="162309" cy="164538"/>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grpSp>
      <p:sp>
        <p:nvSpPr>
          <p:cNvPr id="80941" name="AutoShape 45"/>
          <p:cNvSpPr>
            <a:spLocks noChangeAspect="1" noChangeArrowheads="1"/>
          </p:cNvSpPr>
          <p:nvPr/>
        </p:nvSpPr>
        <p:spPr bwMode="auto">
          <a:xfrm>
            <a:off x="4617838" y="2934577"/>
            <a:ext cx="639962" cy="169945"/>
          </a:xfrm>
          <a:prstGeom prst="roundRect">
            <a:avLst>
              <a:gd name="adj" fmla="val 16667"/>
            </a:avLst>
          </a:prstGeom>
          <a:solidFill>
            <a:srgbClr val="DBFAD2"/>
          </a:solidFill>
          <a:ln w="12700">
            <a:solidFill>
              <a:srgbClr val="000000"/>
            </a:solidFill>
            <a:round/>
            <a:headEnd/>
            <a:tailEnd/>
          </a:ln>
          <a:effectLst>
            <a:outerShdw blurRad="50800" dist="38100" dir="2700000" algn="tl" rotWithShape="0">
              <a:prstClr val="black">
                <a:alpha val="40000"/>
              </a:prstClr>
            </a:outerShdw>
          </a:effectLst>
        </p:spPr>
        <p:txBody>
          <a:bodyPr vert="horz" wrap="square" lIns="6241" tIns="6241" rIns="6241" bIns="6241" numCol="1" anchor="t" anchorCtr="0" compatLnSpc="1">
            <a:prstTxWarp prst="textNoShape">
              <a:avLst/>
            </a:prstTxWarp>
          </a:bodyPr>
          <a:lstStyle/>
          <a:p>
            <a:pPr algn="ctr" defTabSz="685800" fontAlgn="base">
              <a:spcBef>
                <a:spcPct val="0"/>
              </a:spcBef>
              <a:spcAft>
                <a:spcPts val="750"/>
              </a:spcAft>
              <a:defRPr/>
            </a:pPr>
            <a:r>
              <a:rPr lang="en-US" sz="900" dirty="0">
                <a:solidFill>
                  <a:prstClr val="black"/>
                </a:solidFill>
                <a:latin typeface="Helvetica Neue" panose="02000503000000020004"/>
                <a:cs typeface="Times New Roman" pitchFamily="18" charset="0"/>
              </a:rPr>
              <a:t>Chunking</a:t>
            </a:r>
            <a:endParaRPr lang="en-US" sz="2700" dirty="0">
              <a:solidFill>
                <a:prstClr val="black"/>
              </a:solidFill>
              <a:latin typeface="Helvetica Neue" panose="02000503000000020004"/>
              <a:cs typeface="Times New Roman" pitchFamily="18" charset="0"/>
            </a:endParaRPr>
          </a:p>
        </p:txBody>
      </p:sp>
      <p:sp>
        <p:nvSpPr>
          <p:cNvPr id="80942" name="AutoShape 46"/>
          <p:cNvSpPr>
            <a:spLocks noChangeAspect="1" noChangeArrowheads="1"/>
          </p:cNvSpPr>
          <p:nvPr/>
        </p:nvSpPr>
        <p:spPr bwMode="auto">
          <a:xfrm>
            <a:off x="4566085" y="4180565"/>
            <a:ext cx="417366" cy="103659"/>
          </a:xfrm>
          <a:prstGeom prst="roundRect">
            <a:avLst>
              <a:gd name="adj" fmla="val 16667"/>
            </a:avLst>
          </a:prstGeom>
          <a:solidFill>
            <a:schemeClr val="accent1">
              <a:lumMod val="20000"/>
              <a:lumOff val="80000"/>
            </a:schemeClr>
          </a:solidFill>
          <a:ln w="12700">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43" name="AutoShape 47"/>
          <p:cNvSpPr>
            <a:spLocks noChangeAspect="1" noChangeArrowheads="1"/>
          </p:cNvSpPr>
          <p:nvPr/>
        </p:nvSpPr>
        <p:spPr bwMode="auto">
          <a:xfrm>
            <a:off x="7242995" y="4184796"/>
            <a:ext cx="419105" cy="105070"/>
          </a:xfrm>
          <a:prstGeom prst="roundRect">
            <a:avLst>
              <a:gd name="adj" fmla="val 16667"/>
            </a:avLst>
          </a:prstGeom>
          <a:solidFill>
            <a:schemeClr val="accent1">
              <a:lumMod val="20000"/>
              <a:lumOff val="80000"/>
            </a:schemeClr>
          </a:solidFill>
          <a:ln w="12700">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72" name="AutoShape 76"/>
          <p:cNvSpPr>
            <a:spLocks noChangeAspect="1" noChangeArrowheads="1"/>
          </p:cNvSpPr>
          <p:nvPr/>
        </p:nvSpPr>
        <p:spPr bwMode="auto">
          <a:xfrm>
            <a:off x="3849600" y="2926956"/>
            <a:ext cx="798601" cy="319404"/>
          </a:xfrm>
          <a:prstGeom prst="roundRect">
            <a:avLst>
              <a:gd name="adj" fmla="val 16667"/>
            </a:avLst>
          </a:prstGeom>
          <a:solidFill>
            <a:srgbClr val="DBFAD2"/>
          </a:solidFill>
          <a:ln w="12700">
            <a:solidFill>
              <a:srgbClr val="000000"/>
            </a:solidFill>
            <a:round/>
            <a:headEnd/>
            <a:tailEnd/>
          </a:ln>
          <a:effectLst>
            <a:outerShdw blurRad="50800" dist="38100" dir="2700000" algn="tl" rotWithShape="0">
              <a:prstClr val="black">
                <a:alpha val="40000"/>
              </a:prstClr>
            </a:outerShdw>
          </a:effectLst>
        </p:spPr>
        <p:txBody>
          <a:bodyPr vert="horz" wrap="square" lIns="6241" tIns="6241" rIns="6241" bIns="6241" numCol="1" anchor="t" anchorCtr="0" compatLnSpc="1">
            <a:prstTxWarp prst="textNoShape">
              <a:avLst/>
            </a:prstTxWarp>
          </a:bodyPr>
          <a:lstStyle/>
          <a:p>
            <a:pPr algn="ctr" defTabSz="685800" fontAlgn="base">
              <a:spcBef>
                <a:spcPct val="0"/>
              </a:spcBef>
              <a:defRPr/>
            </a:pPr>
            <a:r>
              <a:rPr lang="en-US" sz="900" dirty="0">
                <a:solidFill>
                  <a:prstClr val="black"/>
                </a:solidFill>
                <a:latin typeface="Helvetica Neue" panose="02000503000000020004"/>
                <a:cs typeface="Times New Roman" pitchFamily="18" charset="0"/>
              </a:rPr>
              <a:t>Reinforcement</a:t>
            </a:r>
          </a:p>
          <a:p>
            <a:pPr algn="ctr" defTabSz="685800" fontAlgn="base">
              <a:spcBef>
                <a:spcPct val="0"/>
              </a:spcBef>
              <a:defRPr/>
            </a:pPr>
            <a:r>
              <a:rPr lang="en-US" sz="900" dirty="0">
                <a:solidFill>
                  <a:prstClr val="black"/>
                </a:solidFill>
                <a:latin typeface="Helvetica Neue" panose="02000503000000020004"/>
                <a:cs typeface="Times New Roman" pitchFamily="18" charset="0"/>
              </a:rPr>
              <a:t>Learning</a:t>
            </a:r>
            <a:endParaRPr lang="en-US" sz="2700" dirty="0">
              <a:solidFill>
                <a:prstClr val="black"/>
              </a:solidFill>
              <a:latin typeface="Helvetica Neue" panose="02000503000000020004"/>
              <a:cs typeface="Times New Roman" pitchFamily="18" charset="0"/>
            </a:endParaRPr>
          </a:p>
        </p:txBody>
      </p:sp>
      <p:sp>
        <p:nvSpPr>
          <p:cNvPr id="80977" name="AutoShape 81"/>
          <p:cNvSpPr>
            <a:spLocks noChangeAspect="1" noChangeArrowheads="1"/>
          </p:cNvSpPr>
          <p:nvPr/>
        </p:nvSpPr>
        <p:spPr bwMode="auto">
          <a:xfrm>
            <a:off x="6955007" y="5185862"/>
            <a:ext cx="980811" cy="222127"/>
          </a:xfrm>
          <a:prstGeom prst="roundRect">
            <a:avLst>
              <a:gd name="adj" fmla="val 16667"/>
            </a:avLst>
          </a:prstGeom>
          <a:solidFill>
            <a:srgbClr val="DBFAD2"/>
          </a:solidFill>
          <a:ln w="12700">
            <a:solidFill>
              <a:srgbClr val="000000"/>
            </a:solidFill>
            <a:round/>
            <a:headEnd/>
            <a:tailEnd/>
          </a:ln>
          <a:effectLst>
            <a:outerShdw blurRad="50800" dist="38100" dir="2700000" algn="tl" rotWithShape="0">
              <a:prstClr val="black">
                <a:alpha val="40000"/>
              </a:prstClr>
            </a:outerShdw>
          </a:effectLst>
        </p:spPr>
        <p:txBody>
          <a:bodyPr vert="horz" wrap="square" lIns="62408" tIns="6858" rIns="62408" bIns="6858" numCol="1" anchor="t" anchorCtr="0" compatLnSpc="1">
            <a:prstTxWarp prst="textNoShape">
              <a:avLst/>
            </a:prstTxWarp>
          </a:bodyPr>
          <a:lstStyle/>
          <a:p>
            <a:pPr algn="ctr" defTabSz="685800" fontAlgn="base">
              <a:spcBef>
                <a:spcPct val="0"/>
              </a:spcBef>
              <a:spcAft>
                <a:spcPts val="750"/>
              </a:spcAft>
              <a:defRPr/>
            </a:pPr>
            <a:r>
              <a:rPr lang="en-US" sz="900" dirty="0">
                <a:solidFill>
                  <a:prstClr val="black"/>
                </a:solidFill>
                <a:latin typeface="Helvetica Neue" panose="02000503000000020004"/>
                <a:cs typeface="Times New Roman" pitchFamily="18" charset="0"/>
              </a:rPr>
              <a:t>Action</a:t>
            </a:r>
            <a:endParaRPr lang="en-US" sz="2700" dirty="0">
              <a:solidFill>
                <a:prstClr val="black"/>
              </a:solidFill>
              <a:latin typeface="Helvetica Neue" panose="02000503000000020004"/>
              <a:cs typeface="Times New Roman" pitchFamily="18" charset="0"/>
            </a:endParaRPr>
          </a:p>
        </p:txBody>
      </p:sp>
      <p:sp>
        <p:nvSpPr>
          <p:cNvPr id="80961" name="Rectangle 65"/>
          <p:cNvSpPr>
            <a:spLocks noChangeAspect="1" noChangeArrowheads="1"/>
          </p:cNvSpPr>
          <p:nvPr/>
        </p:nvSpPr>
        <p:spPr bwMode="auto">
          <a:xfrm>
            <a:off x="5587011" y="2217008"/>
            <a:ext cx="1194790" cy="553401"/>
          </a:xfrm>
          <a:prstGeom prst="rect">
            <a:avLst/>
          </a:prstGeom>
          <a:solidFill>
            <a:schemeClr val="accent1">
              <a:lumMod val="20000"/>
              <a:lumOff val="80000"/>
            </a:schemeClr>
          </a:solidFill>
          <a:ln w="12700">
            <a:solidFill>
              <a:srgbClr val="000000"/>
            </a:solidFill>
            <a:miter lim="800000"/>
            <a:headEnd/>
            <a:tailEnd/>
          </a:ln>
          <a:effectLst>
            <a:outerShdw blurRad="50800" dist="38100" dir="2700000" algn="tl" rotWithShape="0">
              <a:prstClr val="black">
                <a:alpha val="40000"/>
              </a:prstClr>
            </a:outerShdw>
          </a:effectLst>
        </p:spPr>
        <p:txBody>
          <a:bodyPr vert="horz" wrap="square" lIns="62408" tIns="6241" rIns="62408" bIns="31204" numCol="1" anchor="t" anchorCtr="0" compatLnSpc="1">
            <a:prstTxWarp prst="textNoShape">
              <a:avLst/>
            </a:prstTxWarp>
          </a:bodyPr>
          <a:lstStyle/>
          <a:p>
            <a:pPr algn="ctr" defTabSz="685800" fontAlgn="base">
              <a:spcBef>
                <a:spcPct val="0"/>
              </a:spcBef>
              <a:spcAft>
                <a:spcPts val="750"/>
              </a:spcAft>
              <a:defRPr/>
            </a:pPr>
            <a:r>
              <a:rPr lang="en-US" sz="1050" dirty="0">
                <a:solidFill>
                  <a:prstClr val="black"/>
                </a:solidFill>
                <a:latin typeface="Helvetica Neue" panose="02000503000000020004"/>
                <a:cs typeface="Times New Roman" pitchFamily="18" charset="0"/>
              </a:rPr>
              <a:t>Semantic</a:t>
            </a:r>
            <a:endParaRPr lang="en-US" sz="3000" dirty="0">
              <a:solidFill>
                <a:prstClr val="black"/>
              </a:solidFill>
              <a:latin typeface="Helvetica Neue" panose="02000503000000020004"/>
              <a:cs typeface="Times New Roman" pitchFamily="18" charset="0"/>
            </a:endParaRPr>
          </a:p>
        </p:txBody>
      </p:sp>
      <p:sp>
        <p:nvSpPr>
          <p:cNvPr id="80960" name="Line 64"/>
          <p:cNvSpPr>
            <a:spLocks noChangeAspect="1" noChangeShapeType="1"/>
          </p:cNvSpPr>
          <p:nvPr/>
        </p:nvSpPr>
        <p:spPr bwMode="auto">
          <a:xfrm>
            <a:off x="6107739" y="2772526"/>
            <a:ext cx="6956" cy="568363"/>
          </a:xfrm>
          <a:prstGeom prst="line">
            <a:avLst/>
          </a:prstGeom>
          <a:noFill/>
          <a:ln w="12700">
            <a:solidFill>
              <a:srgbClr val="000000"/>
            </a:solidFill>
            <a:round/>
            <a:headEnd/>
            <a:tailEnd type="triangle" w="med" len="me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grpSp>
        <p:nvGrpSpPr>
          <p:cNvPr id="5" name="Group 4"/>
          <p:cNvGrpSpPr/>
          <p:nvPr/>
        </p:nvGrpSpPr>
        <p:grpSpPr>
          <a:xfrm>
            <a:off x="5666027" y="2413594"/>
            <a:ext cx="968637" cy="250334"/>
            <a:chOff x="3718137" y="2168906"/>
            <a:chExt cx="1572079" cy="426860"/>
          </a:xfrm>
        </p:grpSpPr>
        <p:sp>
          <p:nvSpPr>
            <p:cNvPr id="80951" name="Oval 55"/>
            <p:cNvSpPr>
              <a:spLocks noChangeAspect="1" noChangeArrowheads="1"/>
            </p:cNvSpPr>
            <p:nvPr/>
          </p:nvSpPr>
          <p:spPr bwMode="auto">
            <a:xfrm>
              <a:off x="4449687" y="2477298"/>
              <a:ext cx="137963" cy="111886"/>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52" name="Oval 56"/>
            <p:cNvSpPr>
              <a:spLocks noChangeAspect="1" noChangeArrowheads="1"/>
            </p:cNvSpPr>
            <p:nvPr/>
          </p:nvSpPr>
          <p:spPr bwMode="auto">
            <a:xfrm>
              <a:off x="4811404" y="2174547"/>
              <a:ext cx="139122" cy="110946"/>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53" name="Oval 57"/>
            <p:cNvSpPr>
              <a:spLocks noChangeAspect="1" noChangeArrowheads="1"/>
            </p:cNvSpPr>
            <p:nvPr/>
          </p:nvSpPr>
          <p:spPr bwMode="auto">
            <a:xfrm>
              <a:off x="4623590" y="2326863"/>
              <a:ext cx="137963" cy="110006"/>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54" name="Oval 58"/>
            <p:cNvSpPr>
              <a:spLocks noChangeAspect="1" noChangeArrowheads="1"/>
            </p:cNvSpPr>
            <p:nvPr/>
          </p:nvSpPr>
          <p:spPr bwMode="auto">
            <a:xfrm>
              <a:off x="4993423" y="2326863"/>
              <a:ext cx="136803" cy="110006"/>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55" name="Oval 59"/>
            <p:cNvSpPr>
              <a:spLocks noChangeAspect="1" noChangeArrowheads="1"/>
            </p:cNvSpPr>
            <p:nvPr/>
          </p:nvSpPr>
          <p:spPr bwMode="auto">
            <a:xfrm>
              <a:off x="5149935" y="2477298"/>
              <a:ext cx="140281" cy="111886"/>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56" name="Line 60"/>
            <p:cNvSpPr>
              <a:spLocks noChangeAspect="1" noChangeShapeType="1"/>
            </p:cNvSpPr>
            <p:nvPr/>
          </p:nvSpPr>
          <p:spPr bwMode="auto">
            <a:xfrm flipH="1">
              <a:off x="4739525" y="2268569"/>
              <a:ext cx="83473" cy="78038"/>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57" name="Line 61"/>
            <p:cNvSpPr>
              <a:spLocks noChangeAspect="1" noChangeShapeType="1"/>
            </p:cNvSpPr>
            <p:nvPr/>
          </p:nvSpPr>
          <p:spPr bwMode="auto">
            <a:xfrm flipH="1">
              <a:off x="4554029" y="2416184"/>
              <a:ext cx="88111" cy="69576"/>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58" name="Line 62"/>
            <p:cNvSpPr>
              <a:spLocks noChangeAspect="1" noChangeShapeType="1"/>
            </p:cNvSpPr>
            <p:nvPr/>
          </p:nvSpPr>
          <p:spPr bwMode="auto">
            <a:xfrm>
              <a:off x="5117473" y="2427466"/>
              <a:ext cx="60286" cy="68636"/>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59" name="Line 63"/>
            <p:cNvSpPr>
              <a:spLocks noChangeAspect="1" noChangeShapeType="1"/>
            </p:cNvSpPr>
            <p:nvPr/>
          </p:nvSpPr>
          <p:spPr bwMode="auto">
            <a:xfrm>
              <a:off x="4931977" y="2260107"/>
              <a:ext cx="90429" cy="76158"/>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63" name="Oval 67"/>
            <p:cNvSpPr>
              <a:spLocks noChangeAspect="1" noChangeArrowheads="1"/>
            </p:cNvSpPr>
            <p:nvPr/>
          </p:nvSpPr>
          <p:spPr bwMode="auto">
            <a:xfrm>
              <a:off x="3718137" y="2475418"/>
              <a:ext cx="136803" cy="110006"/>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64" name="Oval 68"/>
            <p:cNvSpPr>
              <a:spLocks noChangeAspect="1" noChangeArrowheads="1"/>
            </p:cNvSpPr>
            <p:nvPr/>
          </p:nvSpPr>
          <p:spPr bwMode="auto">
            <a:xfrm>
              <a:off x="4082173" y="2168906"/>
              <a:ext cx="135644" cy="110946"/>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65" name="Oval 69"/>
            <p:cNvSpPr>
              <a:spLocks noChangeAspect="1" noChangeArrowheads="1"/>
            </p:cNvSpPr>
            <p:nvPr/>
          </p:nvSpPr>
          <p:spPr bwMode="auto">
            <a:xfrm>
              <a:off x="3890880" y="2331564"/>
              <a:ext cx="139122" cy="110946"/>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66" name="Oval 70"/>
            <p:cNvSpPr>
              <a:spLocks noChangeAspect="1" noChangeArrowheads="1"/>
            </p:cNvSpPr>
            <p:nvPr/>
          </p:nvSpPr>
          <p:spPr bwMode="auto">
            <a:xfrm>
              <a:off x="4260713" y="2331564"/>
              <a:ext cx="140281" cy="110946"/>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67" name="Oval 71"/>
            <p:cNvSpPr>
              <a:spLocks noChangeAspect="1" noChangeArrowheads="1"/>
            </p:cNvSpPr>
            <p:nvPr/>
          </p:nvSpPr>
          <p:spPr bwMode="auto">
            <a:xfrm>
              <a:off x="4033480" y="2481999"/>
              <a:ext cx="139122" cy="113767"/>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68" name="Line 72"/>
            <p:cNvSpPr>
              <a:spLocks noChangeAspect="1" noChangeShapeType="1"/>
            </p:cNvSpPr>
            <p:nvPr/>
          </p:nvSpPr>
          <p:spPr bwMode="auto">
            <a:xfrm flipH="1">
              <a:off x="4009134" y="2263868"/>
              <a:ext cx="83473" cy="78978"/>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69" name="Line 73"/>
            <p:cNvSpPr>
              <a:spLocks noChangeAspect="1" noChangeShapeType="1"/>
            </p:cNvSpPr>
            <p:nvPr/>
          </p:nvSpPr>
          <p:spPr bwMode="auto">
            <a:xfrm flipH="1">
              <a:off x="3822478" y="2419945"/>
              <a:ext cx="78836" cy="62054"/>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70" name="Line 74"/>
            <p:cNvSpPr>
              <a:spLocks noChangeAspect="1" noChangeShapeType="1"/>
            </p:cNvSpPr>
            <p:nvPr/>
          </p:nvSpPr>
          <p:spPr bwMode="auto">
            <a:xfrm>
              <a:off x="3998700" y="2434048"/>
              <a:ext cx="54489" cy="57353"/>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71" name="Line 75"/>
            <p:cNvSpPr>
              <a:spLocks noChangeAspect="1" noChangeShapeType="1"/>
            </p:cNvSpPr>
            <p:nvPr/>
          </p:nvSpPr>
          <p:spPr bwMode="auto">
            <a:xfrm>
              <a:off x="4200427" y="2263868"/>
              <a:ext cx="83473" cy="76158"/>
            </a:xfrm>
            <a:prstGeom prst="line">
              <a:avLst/>
            </a:prstGeom>
            <a:no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grpSp>
      <p:sp>
        <p:nvSpPr>
          <p:cNvPr id="80973" name="Line 77"/>
          <p:cNvSpPr>
            <a:spLocks noChangeAspect="1" noChangeShapeType="1"/>
          </p:cNvSpPr>
          <p:nvPr/>
        </p:nvSpPr>
        <p:spPr bwMode="auto">
          <a:xfrm flipH="1" flipV="1">
            <a:off x="6338161" y="2766883"/>
            <a:ext cx="1739" cy="574004"/>
          </a:xfrm>
          <a:prstGeom prst="line">
            <a:avLst/>
          </a:prstGeom>
          <a:noFill/>
          <a:ln w="9525">
            <a:solidFill>
              <a:srgbClr val="000000"/>
            </a:solidFill>
            <a:round/>
            <a:headEnd/>
            <a:tailEnd type="triangle" w="med" len="me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74" name="AutoShape 78"/>
          <p:cNvSpPr>
            <a:spLocks noChangeAspect="1" noChangeArrowheads="1"/>
          </p:cNvSpPr>
          <p:nvPr/>
        </p:nvSpPr>
        <p:spPr bwMode="auto">
          <a:xfrm>
            <a:off x="5992963" y="3345822"/>
            <a:ext cx="416497" cy="104364"/>
          </a:xfrm>
          <a:prstGeom prst="roundRect">
            <a:avLst>
              <a:gd name="adj" fmla="val 16667"/>
            </a:avLst>
          </a:prstGeom>
          <a:solidFill>
            <a:schemeClr val="accent1">
              <a:lumMod val="20000"/>
              <a:lumOff val="80000"/>
            </a:schemeClr>
          </a:solidFill>
          <a:ln w="12700">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82" name="AutoShape 86"/>
          <p:cNvSpPr>
            <a:spLocks noChangeAspect="1" noChangeArrowheads="1"/>
          </p:cNvSpPr>
          <p:nvPr/>
        </p:nvSpPr>
        <p:spPr bwMode="auto">
          <a:xfrm>
            <a:off x="6238166" y="2926957"/>
            <a:ext cx="655613" cy="325081"/>
          </a:xfrm>
          <a:prstGeom prst="roundRect">
            <a:avLst>
              <a:gd name="adj" fmla="val 16667"/>
            </a:avLst>
          </a:prstGeom>
          <a:solidFill>
            <a:srgbClr val="DBFAD2"/>
          </a:solidFill>
          <a:ln w="12700">
            <a:solidFill>
              <a:srgbClr val="000000"/>
            </a:solidFill>
            <a:round/>
            <a:headEnd/>
            <a:tailEnd/>
          </a:ln>
          <a:effectLst>
            <a:outerShdw blurRad="50800" dist="38100" dir="2700000" algn="tl" rotWithShape="0">
              <a:prstClr val="black">
                <a:alpha val="40000"/>
              </a:prstClr>
            </a:outerShdw>
          </a:effectLst>
        </p:spPr>
        <p:txBody>
          <a:bodyPr vert="horz" wrap="square" lIns="6241" tIns="6241" rIns="6241" bIns="6241" numCol="1" anchor="t" anchorCtr="0" compatLnSpc="1">
            <a:prstTxWarp prst="textNoShape">
              <a:avLst/>
            </a:prstTxWarp>
          </a:bodyPr>
          <a:lstStyle/>
          <a:p>
            <a:pPr algn="ctr" defTabSz="685800" fontAlgn="base">
              <a:spcBef>
                <a:spcPct val="0"/>
              </a:spcBef>
              <a:defRPr/>
            </a:pPr>
            <a:r>
              <a:rPr lang="en-US" sz="900" dirty="0">
                <a:solidFill>
                  <a:prstClr val="black"/>
                </a:solidFill>
                <a:latin typeface="Helvetica Neue" panose="02000503000000020004"/>
                <a:cs typeface="Times New Roman" pitchFamily="18" charset="0"/>
              </a:rPr>
              <a:t>Semantic</a:t>
            </a:r>
          </a:p>
          <a:p>
            <a:pPr algn="ctr" defTabSz="685800" fontAlgn="base">
              <a:spcBef>
                <a:spcPct val="0"/>
              </a:spcBef>
              <a:spcAft>
                <a:spcPts val="750"/>
              </a:spcAft>
              <a:defRPr/>
            </a:pPr>
            <a:r>
              <a:rPr lang="en-US" sz="900" dirty="0">
                <a:solidFill>
                  <a:prstClr val="black"/>
                </a:solidFill>
                <a:latin typeface="Helvetica Neue" panose="02000503000000020004"/>
                <a:cs typeface="Times New Roman" pitchFamily="18" charset="0"/>
              </a:rPr>
              <a:t>Learning</a:t>
            </a:r>
            <a:endParaRPr lang="en-US" sz="2700" dirty="0">
              <a:solidFill>
                <a:prstClr val="black"/>
              </a:solidFill>
              <a:latin typeface="Helvetica Neue" panose="02000503000000020004"/>
              <a:cs typeface="Times New Roman" pitchFamily="18" charset="0"/>
            </a:endParaRPr>
          </a:p>
        </p:txBody>
      </p:sp>
      <p:cxnSp>
        <p:nvCxnSpPr>
          <p:cNvPr id="80905" name="AutoShape 9"/>
          <p:cNvCxnSpPr>
            <a:cxnSpLocks noChangeShapeType="1"/>
          </p:cNvCxnSpPr>
          <p:nvPr/>
        </p:nvCxnSpPr>
        <p:spPr bwMode="auto">
          <a:xfrm flipH="1" flipV="1">
            <a:off x="7785570" y="2772526"/>
            <a:ext cx="5217" cy="568363"/>
          </a:xfrm>
          <a:prstGeom prst="straightConnector1">
            <a:avLst/>
          </a:prstGeom>
          <a:noFill/>
          <a:ln w="9525">
            <a:solidFill>
              <a:srgbClr val="000000"/>
            </a:solidFill>
            <a:round/>
            <a:headEnd/>
            <a:tailEnd type="triangle" w="med" len="med"/>
          </a:ln>
        </p:spPr>
      </p:cxnSp>
      <p:cxnSp>
        <p:nvCxnSpPr>
          <p:cNvPr id="80906" name="AutoShape 10"/>
          <p:cNvCxnSpPr>
            <a:cxnSpLocks noChangeShapeType="1"/>
          </p:cNvCxnSpPr>
          <p:nvPr/>
        </p:nvCxnSpPr>
        <p:spPr bwMode="auto">
          <a:xfrm>
            <a:off x="7302991" y="2767588"/>
            <a:ext cx="869" cy="573299"/>
          </a:xfrm>
          <a:prstGeom prst="straightConnector1">
            <a:avLst/>
          </a:prstGeom>
          <a:noFill/>
          <a:ln w="9525">
            <a:solidFill>
              <a:srgbClr val="000000"/>
            </a:solidFill>
            <a:round/>
            <a:headEnd/>
            <a:tailEnd type="triangle" w="med" len="med"/>
          </a:ln>
        </p:spPr>
      </p:cxnSp>
      <p:sp>
        <p:nvSpPr>
          <p:cNvPr id="80944" name="Rectangle 48"/>
          <p:cNvSpPr>
            <a:spLocks noChangeAspect="1" noChangeArrowheads="1"/>
          </p:cNvSpPr>
          <p:nvPr/>
        </p:nvSpPr>
        <p:spPr bwMode="auto">
          <a:xfrm>
            <a:off x="6940668" y="2217008"/>
            <a:ext cx="1159724" cy="553401"/>
          </a:xfrm>
          <a:prstGeom prst="rect">
            <a:avLst/>
          </a:prstGeom>
          <a:solidFill>
            <a:schemeClr val="accent1">
              <a:lumMod val="20000"/>
              <a:lumOff val="80000"/>
            </a:schemeClr>
          </a:solidFill>
          <a:ln w="12700">
            <a:solidFill>
              <a:srgbClr val="000000"/>
            </a:solidFill>
            <a:miter lim="800000"/>
            <a:headEnd/>
            <a:tailEnd/>
          </a:ln>
          <a:effectLst>
            <a:outerShdw blurRad="50800" dist="38100" dir="2700000" algn="tl" rotWithShape="0">
              <a:prstClr val="black">
                <a:alpha val="40000"/>
              </a:prstClr>
            </a:outerShdw>
          </a:effectLst>
        </p:spPr>
        <p:txBody>
          <a:bodyPr vert="horz" wrap="square" lIns="62408" tIns="6241" rIns="62408" bIns="31204" numCol="1" anchor="t" anchorCtr="0" compatLnSpc="1">
            <a:prstTxWarp prst="textNoShape">
              <a:avLst/>
            </a:prstTxWarp>
          </a:bodyPr>
          <a:lstStyle/>
          <a:p>
            <a:pPr algn="ctr" defTabSz="685800" fontAlgn="base">
              <a:spcBef>
                <a:spcPct val="0"/>
              </a:spcBef>
              <a:spcAft>
                <a:spcPts val="750"/>
              </a:spcAft>
              <a:defRPr/>
            </a:pPr>
            <a:r>
              <a:rPr lang="en-US" sz="1050" dirty="0">
                <a:solidFill>
                  <a:prstClr val="black"/>
                </a:solidFill>
                <a:latin typeface="Helvetica Neue" panose="02000503000000020004"/>
                <a:cs typeface="Times New Roman" pitchFamily="18" charset="0"/>
              </a:rPr>
              <a:t>Episodic</a:t>
            </a:r>
            <a:endParaRPr lang="en-US" sz="3000" dirty="0">
              <a:solidFill>
                <a:prstClr val="black"/>
              </a:solidFill>
              <a:latin typeface="Helvetica Neue" panose="02000503000000020004"/>
              <a:cs typeface="Times New Roman" pitchFamily="18" charset="0"/>
            </a:endParaRPr>
          </a:p>
        </p:txBody>
      </p:sp>
      <p:grpSp>
        <p:nvGrpSpPr>
          <p:cNvPr id="7" name="Group 6">
            <a:extLst>
              <a:ext uri="{FF2B5EF4-FFF2-40B4-BE49-F238E27FC236}">
                <a16:creationId xmlns:a16="http://schemas.microsoft.com/office/drawing/2014/main" id="{B9B4E3AC-AB28-FDF4-BE98-709162911DD7}"/>
              </a:ext>
            </a:extLst>
          </p:cNvPr>
          <p:cNvGrpSpPr/>
          <p:nvPr/>
        </p:nvGrpSpPr>
        <p:grpSpPr>
          <a:xfrm>
            <a:off x="7272822" y="2425297"/>
            <a:ext cx="696481" cy="318029"/>
            <a:chOff x="8346879" y="2160444"/>
            <a:chExt cx="928641" cy="424039"/>
          </a:xfrm>
        </p:grpSpPr>
        <p:sp>
          <p:nvSpPr>
            <p:cNvPr id="80945" name="AutoShape 49"/>
            <p:cNvSpPr>
              <a:spLocks noChangeAspect="1" noChangeArrowheads="1"/>
            </p:cNvSpPr>
            <p:nvPr/>
          </p:nvSpPr>
          <p:spPr bwMode="auto">
            <a:xfrm>
              <a:off x="8708597" y="2387037"/>
              <a:ext cx="566923" cy="197446"/>
            </a:xfrm>
            <a:prstGeom prst="roundRect">
              <a:avLst>
                <a:gd name="adj" fmla="val 16667"/>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46" name="AutoShape 50"/>
            <p:cNvSpPr>
              <a:spLocks noChangeAspect="1" noChangeArrowheads="1"/>
            </p:cNvSpPr>
            <p:nvPr/>
          </p:nvSpPr>
          <p:spPr bwMode="auto">
            <a:xfrm>
              <a:off x="8636716" y="2342847"/>
              <a:ext cx="564604" cy="196506"/>
            </a:xfrm>
            <a:prstGeom prst="roundRect">
              <a:avLst>
                <a:gd name="adj" fmla="val 16667"/>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47" name="AutoShape 51"/>
            <p:cNvSpPr>
              <a:spLocks noChangeAspect="1" noChangeArrowheads="1"/>
            </p:cNvSpPr>
            <p:nvPr/>
          </p:nvSpPr>
          <p:spPr bwMode="auto">
            <a:xfrm>
              <a:off x="8565995" y="2297717"/>
              <a:ext cx="564604" cy="194625"/>
            </a:xfrm>
            <a:prstGeom prst="roundRect">
              <a:avLst>
                <a:gd name="adj" fmla="val 16667"/>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48" name="AutoShape 52"/>
            <p:cNvSpPr>
              <a:spLocks noChangeAspect="1" noChangeArrowheads="1"/>
            </p:cNvSpPr>
            <p:nvPr/>
          </p:nvSpPr>
          <p:spPr bwMode="auto">
            <a:xfrm>
              <a:off x="8487161" y="2249765"/>
              <a:ext cx="570401" cy="197446"/>
            </a:xfrm>
            <a:prstGeom prst="roundRect">
              <a:avLst>
                <a:gd name="adj" fmla="val 16667"/>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49" name="AutoShape 53"/>
            <p:cNvSpPr>
              <a:spLocks noChangeAspect="1" noChangeArrowheads="1"/>
            </p:cNvSpPr>
            <p:nvPr/>
          </p:nvSpPr>
          <p:spPr bwMode="auto">
            <a:xfrm>
              <a:off x="8418759" y="2205575"/>
              <a:ext cx="562285" cy="197446"/>
            </a:xfrm>
            <a:prstGeom prst="roundRect">
              <a:avLst>
                <a:gd name="adj" fmla="val 16667"/>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50" name="AutoShape 54"/>
            <p:cNvSpPr>
              <a:spLocks noChangeAspect="1" noChangeArrowheads="1"/>
            </p:cNvSpPr>
            <p:nvPr/>
          </p:nvSpPr>
          <p:spPr bwMode="auto">
            <a:xfrm>
              <a:off x="8346879" y="2160444"/>
              <a:ext cx="562285" cy="196506"/>
            </a:xfrm>
            <a:prstGeom prst="roundRect">
              <a:avLst>
                <a:gd name="adj" fmla="val 16667"/>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grpSp>
      <p:sp>
        <p:nvSpPr>
          <p:cNvPr id="80975" name="AutoShape 79"/>
          <p:cNvSpPr>
            <a:spLocks noChangeAspect="1" noChangeArrowheads="1"/>
          </p:cNvSpPr>
          <p:nvPr/>
        </p:nvSpPr>
        <p:spPr bwMode="auto">
          <a:xfrm>
            <a:off x="7113436" y="3340888"/>
            <a:ext cx="419975" cy="105775"/>
          </a:xfrm>
          <a:prstGeom prst="roundRect">
            <a:avLst>
              <a:gd name="adj" fmla="val 16667"/>
            </a:avLst>
          </a:prstGeom>
          <a:solidFill>
            <a:schemeClr val="accent1">
              <a:lumMod val="20000"/>
              <a:lumOff val="80000"/>
            </a:schemeClr>
          </a:solidFill>
          <a:ln w="12700">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80983" name="AutoShape 87"/>
          <p:cNvSpPr>
            <a:spLocks noChangeAspect="1" noChangeArrowheads="1"/>
          </p:cNvSpPr>
          <p:nvPr/>
        </p:nvSpPr>
        <p:spPr bwMode="auto">
          <a:xfrm>
            <a:off x="7464720" y="2926957"/>
            <a:ext cx="657352" cy="325081"/>
          </a:xfrm>
          <a:prstGeom prst="roundRect">
            <a:avLst>
              <a:gd name="adj" fmla="val 16667"/>
            </a:avLst>
          </a:prstGeom>
          <a:solidFill>
            <a:srgbClr val="DBFAD2"/>
          </a:solidFill>
          <a:ln w="12700">
            <a:solidFill>
              <a:srgbClr val="000000"/>
            </a:solidFill>
            <a:round/>
            <a:headEnd/>
            <a:tailEnd/>
          </a:ln>
          <a:effectLst>
            <a:outerShdw blurRad="50800" dist="38100" dir="2700000" algn="tl" rotWithShape="0">
              <a:prstClr val="black">
                <a:alpha val="40000"/>
              </a:prstClr>
            </a:outerShdw>
          </a:effectLst>
        </p:spPr>
        <p:txBody>
          <a:bodyPr vert="horz" wrap="square" lIns="6241" tIns="6241" rIns="6241" bIns="6241" numCol="1" anchor="t" anchorCtr="0" compatLnSpc="1">
            <a:prstTxWarp prst="textNoShape">
              <a:avLst/>
            </a:prstTxWarp>
          </a:bodyPr>
          <a:lstStyle/>
          <a:p>
            <a:pPr algn="ctr" defTabSz="685800" fontAlgn="base">
              <a:spcBef>
                <a:spcPct val="0"/>
              </a:spcBef>
              <a:defRPr/>
            </a:pPr>
            <a:r>
              <a:rPr lang="en-US" sz="900" dirty="0">
                <a:solidFill>
                  <a:prstClr val="black"/>
                </a:solidFill>
                <a:latin typeface="Helvetica Neue" panose="02000503000000020004"/>
                <a:cs typeface="Times New Roman" pitchFamily="18" charset="0"/>
              </a:rPr>
              <a:t>Episodic</a:t>
            </a:r>
          </a:p>
          <a:p>
            <a:pPr algn="ctr" defTabSz="685800" fontAlgn="base">
              <a:spcBef>
                <a:spcPct val="0"/>
              </a:spcBef>
              <a:spcAft>
                <a:spcPts val="750"/>
              </a:spcAft>
              <a:defRPr/>
            </a:pPr>
            <a:r>
              <a:rPr lang="en-US" sz="900" dirty="0">
                <a:solidFill>
                  <a:prstClr val="black"/>
                </a:solidFill>
                <a:latin typeface="Helvetica Neue" panose="02000503000000020004"/>
                <a:cs typeface="Times New Roman" pitchFamily="18" charset="0"/>
              </a:rPr>
              <a:t>Learning</a:t>
            </a:r>
            <a:endParaRPr lang="en-US" sz="2700" dirty="0">
              <a:solidFill>
                <a:prstClr val="black"/>
              </a:solidFill>
              <a:latin typeface="Helvetica Neue" panose="02000503000000020004"/>
              <a:cs typeface="Times New Roman" pitchFamily="18" charset="0"/>
            </a:endParaRPr>
          </a:p>
        </p:txBody>
      </p:sp>
      <p:cxnSp>
        <p:nvCxnSpPr>
          <p:cNvPr id="90" name="AutoShape 85"/>
          <p:cNvCxnSpPr>
            <a:cxnSpLocks noChangeShapeType="1"/>
            <a:stCxn id="80976" idx="2"/>
          </p:cNvCxnSpPr>
          <p:nvPr/>
        </p:nvCxnSpPr>
        <p:spPr bwMode="auto">
          <a:xfrm flipH="1">
            <a:off x="4787458" y="5419074"/>
            <a:ext cx="1" cy="154720"/>
          </a:xfrm>
          <a:prstGeom prst="straightConnector1">
            <a:avLst/>
          </a:prstGeom>
          <a:noFill/>
          <a:ln w="9525">
            <a:solidFill>
              <a:srgbClr val="000000"/>
            </a:solidFill>
            <a:round/>
            <a:headEnd type="triangle" w="med" len="med"/>
            <a:tailEnd/>
          </a:ln>
        </p:spPr>
      </p:cxnSp>
      <p:sp>
        <p:nvSpPr>
          <p:cNvPr id="4" name="Rounded Rectangle 3"/>
          <p:cNvSpPr/>
          <p:nvPr/>
        </p:nvSpPr>
        <p:spPr>
          <a:xfrm>
            <a:off x="4267848" y="4396352"/>
            <a:ext cx="2672821" cy="622901"/>
          </a:xfrm>
          <a:prstGeom prst="roundRect">
            <a:avLst/>
          </a:prstGeom>
          <a:solidFill>
            <a:srgbClr val="D7FAD2"/>
          </a:solidFill>
          <a:ln w="12700">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defTabSz="685800">
              <a:defRPr/>
            </a:pPr>
            <a:r>
              <a:rPr lang="en-US" sz="1200" dirty="0">
                <a:solidFill>
                  <a:prstClr val="black"/>
                </a:solidFill>
                <a:latin typeface="Helvetica Neue" panose="02000503000000020004"/>
                <a:cs typeface="Times New Roman" pitchFamily="18" charset="0"/>
              </a:rPr>
              <a:t>                   Spatial Visual System</a:t>
            </a:r>
          </a:p>
        </p:txBody>
      </p:sp>
      <p:cxnSp>
        <p:nvCxnSpPr>
          <p:cNvPr id="92" name="AutoShape 85"/>
          <p:cNvCxnSpPr>
            <a:cxnSpLocks noChangeShapeType="1"/>
          </p:cNvCxnSpPr>
          <p:nvPr/>
        </p:nvCxnSpPr>
        <p:spPr bwMode="auto">
          <a:xfrm>
            <a:off x="4774768" y="4285885"/>
            <a:ext cx="0" cy="117537"/>
          </a:xfrm>
          <a:prstGeom prst="straightConnector1">
            <a:avLst/>
          </a:prstGeom>
          <a:noFill/>
          <a:ln w="9525">
            <a:solidFill>
              <a:srgbClr val="000000"/>
            </a:solidFill>
            <a:round/>
            <a:headEnd type="triangle" w="med" len="med"/>
            <a:tailEnd/>
          </a:ln>
        </p:spPr>
      </p:cxnSp>
      <p:sp>
        <p:nvSpPr>
          <p:cNvPr id="94" name="Line 82"/>
          <p:cNvSpPr>
            <a:spLocks noChangeShapeType="1"/>
          </p:cNvSpPr>
          <p:nvPr/>
        </p:nvSpPr>
        <p:spPr bwMode="auto">
          <a:xfrm>
            <a:off x="7440064" y="4290624"/>
            <a:ext cx="3479" cy="879430"/>
          </a:xfrm>
          <a:prstGeom prst="line">
            <a:avLst/>
          </a:prstGeom>
          <a:noFill/>
          <a:ln w="9525">
            <a:solidFill>
              <a:srgbClr val="000000"/>
            </a:solidFill>
            <a:round/>
            <a:headEnd/>
            <a:tailEnd type="triangle" w="med" len="me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grpSp>
        <p:nvGrpSpPr>
          <p:cNvPr id="10" name="Group 9">
            <a:extLst>
              <a:ext uri="{FF2B5EF4-FFF2-40B4-BE49-F238E27FC236}">
                <a16:creationId xmlns:a16="http://schemas.microsoft.com/office/drawing/2014/main" id="{F0985EF8-C414-ACB2-342F-A5AA6921A070}"/>
              </a:ext>
            </a:extLst>
          </p:cNvPr>
          <p:cNvGrpSpPr/>
          <p:nvPr/>
        </p:nvGrpSpPr>
        <p:grpSpPr>
          <a:xfrm>
            <a:off x="4401326" y="4447127"/>
            <a:ext cx="829029" cy="521350"/>
            <a:chOff x="3836433" y="4880282"/>
            <a:chExt cx="1105372" cy="695133"/>
          </a:xfrm>
        </p:grpSpPr>
        <p:grpSp>
          <p:nvGrpSpPr>
            <p:cNvPr id="13" name="Group 12"/>
            <p:cNvGrpSpPr/>
            <p:nvPr/>
          </p:nvGrpSpPr>
          <p:grpSpPr>
            <a:xfrm>
              <a:off x="3836433" y="4880282"/>
              <a:ext cx="1105372" cy="695133"/>
              <a:chOff x="1842307" y="4914790"/>
              <a:chExt cx="1586693" cy="695133"/>
            </a:xfrm>
          </p:grpSpPr>
          <p:sp>
            <p:nvSpPr>
              <p:cNvPr id="8" name="Rectangle 7"/>
              <p:cNvSpPr/>
              <p:nvPr/>
            </p:nvSpPr>
            <p:spPr>
              <a:xfrm>
                <a:off x="1842307" y="4914790"/>
                <a:ext cx="1586693" cy="695133"/>
              </a:xfrm>
              <a:prstGeom prst="rect">
                <a:avLst/>
              </a:prstGeom>
              <a:solidFill>
                <a:srgbClr val="BAE3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Helvetica Neue" panose="02000503000000020004"/>
                </a:endParaRPr>
              </a:p>
            </p:txBody>
          </p:sp>
          <p:sp>
            <p:nvSpPr>
              <p:cNvPr id="88" name="Isosceles Triangle 87"/>
              <p:cNvSpPr/>
              <p:nvPr/>
            </p:nvSpPr>
            <p:spPr>
              <a:xfrm rot="18652668">
                <a:off x="2762866" y="5195365"/>
                <a:ext cx="162264" cy="24904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Helvetica Neue" panose="02000503000000020004"/>
                </a:endParaRPr>
              </a:p>
            </p:txBody>
          </p:sp>
          <p:sp>
            <p:nvSpPr>
              <p:cNvPr id="95" name="Isosceles Triangle 94"/>
              <p:cNvSpPr/>
              <p:nvPr/>
            </p:nvSpPr>
            <p:spPr>
              <a:xfrm rot="18652668">
                <a:off x="2997067" y="4994996"/>
                <a:ext cx="162264" cy="24904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Helvetica Neue" panose="02000503000000020004"/>
                </a:endParaRPr>
              </a:p>
            </p:txBody>
          </p:sp>
        </p:grpSp>
        <p:sp>
          <p:nvSpPr>
            <p:cNvPr id="96" name="Isosceles Triangle 95"/>
            <p:cNvSpPr/>
            <p:nvPr/>
          </p:nvSpPr>
          <p:spPr>
            <a:xfrm rot="8302310">
              <a:off x="4094819" y="4934891"/>
              <a:ext cx="172642" cy="305550"/>
            </a:xfrm>
            <a:prstGeom prst="triangle">
              <a:avLst/>
            </a:prstGeom>
            <a:solidFill>
              <a:schemeClr val="accent2">
                <a:lumMod val="40000"/>
                <a:lumOff val="60000"/>
              </a:schemeClr>
            </a:solid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Helvetica Neue" panose="02000503000000020004"/>
              </a:endParaRPr>
            </a:p>
          </p:txBody>
        </p:sp>
      </p:grpSp>
      <p:sp>
        <p:nvSpPr>
          <p:cNvPr id="6" name="TextBox 5"/>
          <p:cNvSpPr txBox="1"/>
          <p:nvPr/>
        </p:nvSpPr>
        <p:spPr>
          <a:xfrm>
            <a:off x="5253012" y="4615965"/>
            <a:ext cx="1821134" cy="415498"/>
          </a:xfrm>
          <a:prstGeom prst="rect">
            <a:avLst/>
          </a:prstGeom>
          <a:noFill/>
        </p:spPr>
        <p:txBody>
          <a:bodyPr wrap="square" rtlCol="0">
            <a:spAutoFit/>
          </a:bodyPr>
          <a:lstStyle/>
          <a:p>
            <a:pPr defTabSz="685800">
              <a:defRPr/>
            </a:pPr>
            <a:r>
              <a:rPr lang="en-US" sz="1050" dirty="0">
                <a:solidFill>
                  <a:prstClr val="black"/>
                </a:solidFill>
                <a:latin typeface="Helvetica Neue" panose="02000503000000020004"/>
                <a:cs typeface="Times New Roman" pitchFamily="18" charset="0"/>
              </a:rPr>
              <a:t>Object-based continuous metric space</a:t>
            </a:r>
          </a:p>
        </p:txBody>
      </p:sp>
      <p:sp>
        <p:nvSpPr>
          <p:cNvPr id="80976" name="AutoShape 80"/>
          <p:cNvSpPr>
            <a:spLocks noChangeAspect="1" noChangeArrowheads="1"/>
          </p:cNvSpPr>
          <p:nvPr/>
        </p:nvSpPr>
        <p:spPr bwMode="auto">
          <a:xfrm>
            <a:off x="4337920" y="5196949"/>
            <a:ext cx="899077" cy="222127"/>
          </a:xfrm>
          <a:prstGeom prst="roundRect">
            <a:avLst>
              <a:gd name="adj" fmla="val 16667"/>
            </a:avLst>
          </a:prstGeom>
          <a:solidFill>
            <a:srgbClr val="DBFAD2"/>
          </a:solidFill>
          <a:ln w="12700">
            <a:solidFill>
              <a:srgbClr val="000000"/>
            </a:solidFill>
            <a:round/>
            <a:headEnd/>
            <a:tailEnd/>
          </a:ln>
          <a:effectLst>
            <a:outerShdw blurRad="50800" dist="38100" dir="2700000" algn="tl" rotWithShape="0">
              <a:prstClr val="black">
                <a:alpha val="40000"/>
              </a:prstClr>
            </a:outerShdw>
          </a:effectLst>
        </p:spPr>
        <p:txBody>
          <a:bodyPr vert="horz" wrap="square" lIns="62408" tIns="6858" rIns="62408" bIns="6858" numCol="1" anchor="t" anchorCtr="0" compatLnSpc="1">
            <a:prstTxWarp prst="textNoShape">
              <a:avLst/>
            </a:prstTxWarp>
          </a:bodyPr>
          <a:lstStyle/>
          <a:p>
            <a:pPr algn="ctr" defTabSz="685800" fontAlgn="base">
              <a:spcBef>
                <a:spcPct val="0"/>
              </a:spcBef>
              <a:spcAft>
                <a:spcPts val="750"/>
              </a:spcAft>
              <a:defRPr/>
            </a:pPr>
            <a:r>
              <a:rPr lang="en-US" sz="900" dirty="0">
                <a:solidFill>
                  <a:prstClr val="black"/>
                </a:solidFill>
                <a:latin typeface="Helvetica Neue" panose="02000503000000020004"/>
                <a:cs typeface="Times New Roman" pitchFamily="18" charset="0"/>
              </a:rPr>
              <a:t>Perception</a:t>
            </a:r>
            <a:endParaRPr lang="en-US" sz="2700" dirty="0">
              <a:solidFill>
                <a:prstClr val="black"/>
              </a:solidFill>
              <a:latin typeface="Helvetica Neue" panose="02000503000000020004"/>
              <a:cs typeface="Times New Roman" pitchFamily="18" charset="0"/>
            </a:endParaRPr>
          </a:p>
        </p:txBody>
      </p:sp>
      <p:cxnSp>
        <p:nvCxnSpPr>
          <p:cNvPr id="97" name="AutoShape 85">
            <a:extLst>
              <a:ext uri="{FF2B5EF4-FFF2-40B4-BE49-F238E27FC236}">
                <a16:creationId xmlns:a16="http://schemas.microsoft.com/office/drawing/2014/main" id="{D7CC80E8-F1CA-8E00-3A52-F6A1F35BB2E6}"/>
              </a:ext>
            </a:extLst>
          </p:cNvPr>
          <p:cNvCxnSpPr>
            <a:cxnSpLocks noChangeShapeType="1"/>
          </p:cNvCxnSpPr>
          <p:nvPr/>
        </p:nvCxnSpPr>
        <p:spPr bwMode="auto">
          <a:xfrm flipH="1">
            <a:off x="4784363" y="5034198"/>
            <a:ext cx="1" cy="154720"/>
          </a:xfrm>
          <a:prstGeom prst="straightConnector1">
            <a:avLst/>
          </a:prstGeom>
          <a:noFill/>
          <a:ln w="9525">
            <a:solidFill>
              <a:srgbClr val="000000"/>
            </a:solidFill>
            <a:round/>
            <a:headEnd type="triangle" w="med" len="med"/>
            <a:tailEnd/>
          </a:ln>
        </p:spPr>
      </p:cxnSp>
      <p:sp>
        <p:nvSpPr>
          <p:cNvPr id="99" name="AutoShape 46">
            <a:extLst>
              <a:ext uri="{FF2B5EF4-FFF2-40B4-BE49-F238E27FC236}">
                <a16:creationId xmlns:a16="http://schemas.microsoft.com/office/drawing/2014/main" id="{3B6AC330-C332-8B6D-A266-BCA972BC6915}"/>
              </a:ext>
            </a:extLst>
          </p:cNvPr>
          <p:cNvSpPr>
            <a:spLocks noChangeAspect="1" noChangeArrowheads="1"/>
          </p:cNvSpPr>
          <p:nvPr/>
        </p:nvSpPr>
        <p:spPr bwMode="auto">
          <a:xfrm>
            <a:off x="4281176" y="3698663"/>
            <a:ext cx="96693" cy="332454"/>
          </a:xfrm>
          <a:prstGeom prst="roundRect">
            <a:avLst>
              <a:gd name="adj" fmla="val 16667"/>
            </a:avLst>
          </a:prstGeom>
          <a:solidFill>
            <a:schemeClr val="accent1">
              <a:lumMod val="20000"/>
              <a:lumOff val="80000"/>
            </a:schemeClr>
          </a:solidFill>
          <a:ln w="12700">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100" name="AutoShape 46">
            <a:extLst>
              <a:ext uri="{FF2B5EF4-FFF2-40B4-BE49-F238E27FC236}">
                <a16:creationId xmlns:a16="http://schemas.microsoft.com/office/drawing/2014/main" id="{80FAFBAF-8448-93E0-D06A-0E38C5801BB6}"/>
              </a:ext>
            </a:extLst>
          </p:cNvPr>
          <p:cNvSpPr>
            <a:spLocks noChangeAspect="1" noChangeArrowheads="1"/>
          </p:cNvSpPr>
          <p:nvPr/>
        </p:nvSpPr>
        <p:spPr bwMode="auto">
          <a:xfrm>
            <a:off x="7984529" y="3698664"/>
            <a:ext cx="171162" cy="588496"/>
          </a:xfrm>
          <a:prstGeom prst="roundRect">
            <a:avLst>
              <a:gd name="adj" fmla="val 16667"/>
            </a:avLst>
          </a:prstGeom>
          <a:solidFill>
            <a:schemeClr val="accent1">
              <a:lumMod val="20000"/>
              <a:lumOff val="80000"/>
            </a:schemeClr>
          </a:solidFill>
          <a:ln w="12700">
            <a:solidFill>
              <a:srgbClr val="000000"/>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2100" dirty="0">
              <a:solidFill>
                <a:prstClr val="black"/>
              </a:solidFill>
              <a:latin typeface="Helvetica Neue" panose="02000503000000020004"/>
              <a:cs typeface="Times New Roman" pitchFamily="18" charset="0"/>
            </a:endParaRPr>
          </a:p>
        </p:txBody>
      </p:sp>
      <p:sp>
        <p:nvSpPr>
          <p:cNvPr id="102" name="Rectangle 101">
            <a:extLst>
              <a:ext uri="{FF2B5EF4-FFF2-40B4-BE49-F238E27FC236}">
                <a16:creationId xmlns:a16="http://schemas.microsoft.com/office/drawing/2014/main" id="{D3957974-97F4-FC89-59A2-01FC8CCCB8B9}"/>
              </a:ext>
            </a:extLst>
          </p:cNvPr>
          <p:cNvSpPr/>
          <p:nvPr/>
        </p:nvSpPr>
        <p:spPr>
          <a:xfrm>
            <a:off x="4364642" y="5565856"/>
            <a:ext cx="3571336" cy="225525"/>
          </a:xfrm>
          <a:prstGeom prst="rect">
            <a:avLst/>
          </a:prstGeom>
          <a:solidFill>
            <a:srgbClr val="10447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defRPr/>
            </a:pPr>
            <a:r>
              <a:rPr lang="en-US" sz="1350" dirty="0">
                <a:solidFill>
                  <a:prstClr val="white"/>
                </a:solidFill>
                <a:latin typeface="Helvetica Neue" panose="02000503000000020004"/>
              </a:rPr>
              <a:t>External Environment</a:t>
            </a:r>
          </a:p>
        </p:txBody>
      </p:sp>
      <p:pic>
        <p:nvPicPr>
          <p:cNvPr id="103" name="Picture 102">
            <a:extLst>
              <a:ext uri="{FF2B5EF4-FFF2-40B4-BE49-F238E27FC236}">
                <a16:creationId xmlns:a16="http://schemas.microsoft.com/office/drawing/2014/main" id="{7246E0B0-ADB5-A034-9B2E-376341AA5D11}"/>
              </a:ext>
            </a:extLst>
          </p:cNvPr>
          <p:cNvPicPr>
            <a:picLocks noChangeAspect="1"/>
          </p:cNvPicPr>
          <p:nvPr/>
        </p:nvPicPr>
        <p:blipFill>
          <a:blip r:embed="rId3"/>
          <a:stretch>
            <a:fillRect/>
          </a:stretch>
        </p:blipFill>
        <p:spPr>
          <a:xfrm>
            <a:off x="9642541" y="3501261"/>
            <a:ext cx="694442" cy="895091"/>
          </a:xfrm>
          <a:prstGeom prst="rect">
            <a:avLst/>
          </a:prstGeom>
        </p:spPr>
      </p:pic>
      <p:sp>
        <p:nvSpPr>
          <p:cNvPr id="104" name="TextBox 103">
            <a:extLst>
              <a:ext uri="{FF2B5EF4-FFF2-40B4-BE49-F238E27FC236}">
                <a16:creationId xmlns:a16="http://schemas.microsoft.com/office/drawing/2014/main" id="{8232F599-D5BC-EE05-A275-F6CEB393109F}"/>
              </a:ext>
            </a:extLst>
          </p:cNvPr>
          <p:cNvSpPr txBox="1"/>
          <p:nvPr/>
        </p:nvSpPr>
        <p:spPr>
          <a:xfrm>
            <a:off x="9672212" y="4408027"/>
            <a:ext cx="919588" cy="300082"/>
          </a:xfrm>
          <a:prstGeom prst="rect">
            <a:avLst/>
          </a:prstGeom>
          <a:noFill/>
        </p:spPr>
        <p:txBody>
          <a:bodyPr wrap="square" rtlCol="0">
            <a:spAutoFit/>
          </a:bodyPr>
          <a:lstStyle/>
          <a:p>
            <a:pPr defTabSz="685800">
              <a:defRPr/>
            </a:pPr>
            <a:r>
              <a:rPr lang="en-US" sz="1350" dirty="0">
                <a:solidFill>
                  <a:prstClr val="black"/>
                </a:solidFill>
                <a:latin typeface="Helvetica Neue" panose="02000503000000020004"/>
              </a:rPr>
              <a:t>Human</a:t>
            </a:r>
          </a:p>
        </p:txBody>
      </p:sp>
      <p:sp>
        <p:nvSpPr>
          <p:cNvPr id="105" name="TextBox 104">
            <a:extLst>
              <a:ext uri="{FF2B5EF4-FFF2-40B4-BE49-F238E27FC236}">
                <a16:creationId xmlns:a16="http://schemas.microsoft.com/office/drawing/2014/main" id="{68906976-7C31-C074-04E2-786A5F1AE81D}"/>
              </a:ext>
            </a:extLst>
          </p:cNvPr>
          <p:cNvSpPr txBox="1"/>
          <p:nvPr/>
        </p:nvSpPr>
        <p:spPr>
          <a:xfrm>
            <a:off x="8509497" y="3541351"/>
            <a:ext cx="771313" cy="265457"/>
          </a:xfrm>
          <a:prstGeom prst="rect">
            <a:avLst/>
          </a:prstGeom>
          <a:noFill/>
        </p:spPr>
        <p:txBody>
          <a:bodyPr wrap="square" rtlCol="0">
            <a:spAutoFit/>
          </a:bodyPr>
          <a:lstStyle/>
          <a:p>
            <a:pPr defTabSz="685800">
              <a:defRPr/>
            </a:pPr>
            <a:r>
              <a:rPr lang="en-US" sz="1125" dirty="0">
                <a:solidFill>
                  <a:prstClr val="black"/>
                </a:solidFill>
                <a:latin typeface="Helvetica Neue" panose="02000503000000020004"/>
              </a:rPr>
              <a:t>question</a:t>
            </a:r>
          </a:p>
        </p:txBody>
      </p:sp>
      <p:cxnSp>
        <p:nvCxnSpPr>
          <p:cNvPr id="106" name="Straight Arrow Connector 105">
            <a:extLst>
              <a:ext uri="{FF2B5EF4-FFF2-40B4-BE49-F238E27FC236}">
                <a16:creationId xmlns:a16="http://schemas.microsoft.com/office/drawing/2014/main" id="{B069B6AF-6BE8-16DD-E5BD-148ADD4BA644}"/>
              </a:ext>
            </a:extLst>
          </p:cNvPr>
          <p:cNvCxnSpPr>
            <a:cxnSpLocks/>
          </p:cNvCxnSpPr>
          <p:nvPr/>
        </p:nvCxnSpPr>
        <p:spPr>
          <a:xfrm>
            <a:off x="8153401" y="4184876"/>
            <a:ext cx="1330093" cy="0"/>
          </a:xfrm>
          <a:prstGeom prst="straightConnector1">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D2FA1957-9001-5ADD-E486-093306756569}"/>
              </a:ext>
            </a:extLst>
          </p:cNvPr>
          <p:cNvSpPr txBox="1"/>
          <p:nvPr/>
        </p:nvSpPr>
        <p:spPr>
          <a:xfrm>
            <a:off x="8757564" y="4331576"/>
            <a:ext cx="691175" cy="265457"/>
          </a:xfrm>
          <a:prstGeom prst="rect">
            <a:avLst/>
          </a:prstGeom>
          <a:noFill/>
        </p:spPr>
        <p:txBody>
          <a:bodyPr wrap="square" rtlCol="0">
            <a:spAutoFit/>
          </a:bodyPr>
          <a:lstStyle/>
          <a:p>
            <a:pPr defTabSz="685800">
              <a:defRPr/>
            </a:pPr>
            <a:r>
              <a:rPr lang="en-US" sz="1125" dirty="0">
                <a:solidFill>
                  <a:prstClr val="black"/>
                </a:solidFill>
                <a:latin typeface="Helvetica Neue" panose="02000503000000020004"/>
              </a:rPr>
              <a:t>answer</a:t>
            </a:r>
          </a:p>
        </p:txBody>
      </p:sp>
      <p:cxnSp>
        <p:nvCxnSpPr>
          <p:cNvPr id="112" name="Straight Arrow Connector 111">
            <a:extLst>
              <a:ext uri="{FF2B5EF4-FFF2-40B4-BE49-F238E27FC236}">
                <a16:creationId xmlns:a16="http://schemas.microsoft.com/office/drawing/2014/main" id="{FADAA45B-6CD9-4564-C031-4C094383CCAC}"/>
              </a:ext>
            </a:extLst>
          </p:cNvPr>
          <p:cNvCxnSpPr>
            <a:cxnSpLocks/>
          </p:cNvCxnSpPr>
          <p:nvPr/>
        </p:nvCxnSpPr>
        <p:spPr>
          <a:xfrm>
            <a:off x="8185348" y="3860320"/>
            <a:ext cx="1339652"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6" name="Flowchart: Terminator 115">
            <a:extLst>
              <a:ext uri="{FF2B5EF4-FFF2-40B4-BE49-F238E27FC236}">
                <a16:creationId xmlns:a16="http://schemas.microsoft.com/office/drawing/2014/main" id="{718FD69B-D22B-282A-70CB-B61EAAAF131D}"/>
              </a:ext>
            </a:extLst>
          </p:cNvPr>
          <p:cNvSpPr/>
          <p:nvPr/>
        </p:nvSpPr>
        <p:spPr>
          <a:xfrm>
            <a:off x="2197257" y="3629651"/>
            <a:ext cx="957532" cy="475061"/>
          </a:xfrm>
          <a:prstGeom prst="flowChartTermina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Helvetica Neue" panose="02000503000000020004"/>
              </a:rPr>
              <a:t>LLM API</a:t>
            </a:r>
          </a:p>
        </p:txBody>
      </p:sp>
      <p:cxnSp>
        <p:nvCxnSpPr>
          <p:cNvPr id="117" name="Straight Arrow Connector 116">
            <a:extLst>
              <a:ext uri="{FF2B5EF4-FFF2-40B4-BE49-F238E27FC236}">
                <a16:creationId xmlns:a16="http://schemas.microsoft.com/office/drawing/2014/main" id="{16E683D9-63DA-15B6-6A9B-6613581A1C38}"/>
              </a:ext>
            </a:extLst>
          </p:cNvPr>
          <p:cNvCxnSpPr>
            <a:cxnSpLocks/>
          </p:cNvCxnSpPr>
          <p:nvPr/>
        </p:nvCxnSpPr>
        <p:spPr>
          <a:xfrm flipV="1">
            <a:off x="3158321" y="3806988"/>
            <a:ext cx="1115886" cy="4840"/>
          </a:xfrm>
          <a:prstGeom prst="straightConnector1">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EEBFE432-2935-A888-5712-B15D5343CD03}"/>
              </a:ext>
            </a:extLst>
          </p:cNvPr>
          <p:cNvCxnSpPr>
            <a:cxnSpLocks/>
          </p:cNvCxnSpPr>
          <p:nvPr/>
        </p:nvCxnSpPr>
        <p:spPr>
          <a:xfrm flipV="1">
            <a:off x="3170974" y="3926381"/>
            <a:ext cx="1115886" cy="484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DBF23188-7CBE-88AC-08C3-5FE7686ED5D3}"/>
              </a:ext>
            </a:extLst>
          </p:cNvPr>
          <p:cNvSpPr txBox="1"/>
          <p:nvPr/>
        </p:nvSpPr>
        <p:spPr>
          <a:xfrm>
            <a:off x="3164593" y="3522922"/>
            <a:ext cx="771313" cy="265457"/>
          </a:xfrm>
          <a:prstGeom prst="rect">
            <a:avLst/>
          </a:prstGeom>
          <a:noFill/>
        </p:spPr>
        <p:txBody>
          <a:bodyPr wrap="square" rtlCol="0">
            <a:spAutoFit/>
          </a:bodyPr>
          <a:lstStyle/>
          <a:p>
            <a:pPr defTabSz="685800">
              <a:defRPr/>
            </a:pPr>
            <a:r>
              <a:rPr lang="en-US" sz="1125" dirty="0">
                <a:solidFill>
                  <a:prstClr val="black"/>
                </a:solidFill>
                <a:latin typeface="Helvetica Neue" panose="02000503000000020004"/>
              </a:rPr>
              <a:t>prompt</a:t>
            </a:r>
          </a:p>
        </p:txBody>
      </p:sp>
      <p:sp>
        <p:nvSpPr>
          <p:cNvPr id="121" name="TextBox 120">
            <a:extLst>
              <a:ext uri="{FF2B5EF4-FFF2-40B4-BE49-F238E27FC236}">
                <a16:creationId xmlns:a16="http://schemas.microsoft.com/office/drawing/2014/main" id="{1191E50E-71DF-7078-25C2-2C3BBFF5CF70}"/>
              </a:ext>
            </a:extLst>
          </p:cNvPr>
          <p:cNvSpPr txBox="1"/>
          <p:nvPr/>
        </p:nvSpPr>
        <p:spPr>
          <a:xfrm>
            <a:off x="3098697" y="3934015"/>
            <a:ext cx="795707" cy="265457"/>
          </a:xfrm>
          <a:prstGeom prst="rect">
            <a:avLst/>
          </a:prstGeom>
          <a:noFill/>
        </p:spPr>
        <p:txBody>
          <a:bodyPr wrap="square" rtlCol="0">
            <a:spAutoFit/>
          </a:bodyPr>
          <a:lstStyle/>
          <a:p>
            <a:pPr defTabSz="685800">
              <a:defRPr/>
            </a:pPr>
            <a:r>
              <a:rPr lang="en-US" sz="1125" dirty="0">
                <a:solidFill>
                  <a:prstClr val="black"/>
                </a:solidFill>
                <a:latin typeface="Helvetica Neue" panose="02000503000000020004"/>
              </a:rPr>
              <a:t>response</a:t>
            </a:r>
          </a:p>
        </p:txBody>
      </p:sp>
      <p:sp>
        <p:nvSpPr>
          <p:cNvPr id="133" name="TextBox 132">
            <a:extLst>
              <a:ext uri="{FF2B5EF4-FFF2-40B4-BE49-F238E27FC236}">
                <a16:creationId xmlns:a16="http://schemas.microsoft.com/office/drawing/2014/main" id="{0DDAFDCF-E311-CAB7-582C-6767C1ADE395}"/>
              </a:ext>
            </a:extLst>
          </p:cNvPr>
          <p:cNvSpPr txBox="1"/>
          <p:nvPr/>
        </p:nvSpPr>
        <p:spPr>
          <a:xfrm>
            <a:off x="2368904" y="4954523"/>
            <a:ext cx="603490" cy="276999"/>
          </a:xfrm>
          <a:prstGeom prst="rect">
            <a:avLst/>
          </a:prstGeom>
          <a:noFill/>
        </p:spPr>
        <p:txBody>
          <a:bodyPr wrap="square" rtlCol="0">
            <a:spAutoFit/>
          </a:bodyPr>
          <a:lstStyle/>
          <a:p>
            <a:pPr defTabSz="685800">
              <a:defRPr/>
            </a:pPr>
            <a:r>
              <a:rPr lang="en-US" sz="1200" b="1" dirty="0">
                <a:solidFill>
                  <a:prstClr val="black"/>
                </a:solidFill>
                <a:latin typeface="Helvetica Neue" panose="02000503000000020004"/>
              </a:rPr>
              <a:t>GPT</a:t>
            </a:r>
          </a:p>
        </p:txBody>
      </p:sp>
      <p:pic>
        <p:nvPicPr>
          <p:cNvPr id="134" name="Picture 133">
            <a:extLst>
              <a:ext uri="{FF2B5EF4-FFF2-40B4-BE49-F238E27FC236}">
                <a16:creationId xmlns:a16="http://schemas.microsoft.com/office/drawing/2014/main" id="{BDF74FCA-55A6-6435-269F-3487097659F6}"/>
              </a:ext>
            </a:extLst>
          </p:cNvPr>
          <p:cNvPicPr>
            <a:picLocks noChangeAspect="1"/>
          </p:cNvPicPr>
          <p:nvPr/>
        </p:nvPicPr>
        <p:blipFill>
          <a:blip r:embed="rId4"/>
          <a:stretch>
            <a:fillRect/>
          </a:stretch>
        </p:blipFill>
        <p:spPr>
          <a:xfrm>
            <a:off x="2426540" y="4522235"/>
            <a:ext cx="475061" cy="475061"/>
          </a:xfrm>
          <a:prstGeom prst="rect">
            <a:avLst/>
          </a:prstGeom>
        </p:spPr>
      </p:pic>
      <p:cxnSp>
        <p:nvCxnSpPr>
          <p:cNvPr id="135" name="Straight Arrow Connector 134">
            <a:extLst>
              <a:ext uri="{FF2B5EF4-FFF2-40B4-BE49-F238E27FC236}">
                <a16:creationId xmlns:a16="http://schemas.microsoft.com/office/drawing/2014/main" id="{B87EA558-EFB3-E929-AD8B-D50975ECAF3B}"/>
              </a:ext>
            </a:extLst>
          </p:cNvPr>
          <p:cNvCxnSpPr>
            <a:cxnSpLocks/>
          </p:cNvCxnSpPr>
          <p:nvPr/>
        </p:nvCxnSpPr>
        <p:spPr>
          <a:xfrm>
            <a:off x="2665767" y="4111699"/>
            <a:ext cx="0" cy="40802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0F51FDB-866B-8F0E-1A2F-6CBF66BD3269}"/>
              </a:ext>
            </a:extLst>
          </p:cNvPr>
          <p:cNvSpPr txBox="1"/>
          <p:nvPr/>
        </p:nvSpPr>
        <p:spPr>
          <a:xfrm>
            <a:off x="3047097" y="3510045"/>
            <a:ext cx="879266" cy="265457"/>
          </a:xfrm>
          <a:prstGeom prst="rect">
            <a:avLst/>
          </a:prstGeom>
          <a:noFill/>
        </p:spPr>
        <p:txBody>
          <a:bodyPr wrap="square" rtlCol="0">
            <a:spAutoFit/>
          </a:bodyPr>
          <a:lstStyle/>
          <a:p>
            <a:pPr defTabSz="685800">
              <a:defRPr/>
            </a:pPr>
            <a:r>
              <a:rPr lang="en-US" sz="1125" dirty="0">
                <a:solidFill>
                  <a:prstClr val="black"/>
                </a:solidFill>
                <a:latin typeface="Helvetica Neue" panose="02000503000000020004"/>
              </a:rPr>
              <a:t>Tidy…cup</a:t>
            </a:r>
          </a:p>
        </p:txBody>
      </p:sp>
      <p:sp>
        <p:nvSpPr>
          <p:cNvPr id="141" name="TextBox 140">
            <a:extLst>
              <a:ext uri="{FF2B5EF4-FFF2-40B4-BE49-F238E27FC236}">
                <a16:creationId xmlns:a16="http://schemas.microsoft.com/office/drawing/2014/main" id="{F46C66B7-DD88-1F4B-DB45-C87B3F9FDC32}"/>
              </a:ext>
            </a:extLst>
          </p:cNvPr>
          <p:cNvSpPr txBox="1"/>
          <p:nvPr/>
        </p:nvSpPr>
        <p:spPr>
          <a:xfrm>
            <a:off x="3146124" y="3942503"/>
            <a:ext cx="821876" cy="438582"/>
          </a:xfrm>
          <a:prstGeom prst="rect">
            <a:avLst/>
          </a:prstGeom>
          <a:noFill/>
        </p:spPr>
        <p:txBody>
          <a:bodyPr wrap="square" rtlCol="0">
            <a:spAutoFit/>
          </a:bodyPr>
          <a:lstStyle/>
          <a:p>
            <a:pPr defTabSz="685800">
              <a:defRPr/>
            </a:pPr>
            <a:r>
              <a:rPr lang="en-US" sz="1125" dirty="0">
                <a:solidFill>
                  <a:prstClr val="black"/>
                </a:solidFill>
                <a:latin typeface="Helvetica Neue" panose="02000503000000020004"/>
              </a:rPr>
              <a:t>“goal is…”</a:t>
            </a:r>
          </a:p>
        </p:txBody>
      </p:sp>
      <p:sp>
        <p:nvSpPr>
          <p:cNvPr id="144" name="TextBox 143">
            <a:extLst>
              <a:ext uri="{FF2B5EF4-FFF2-40B4-BE49-F238E27FC236}">
                <a16:creationId xmlns:a16="http://schemas.microsoft.com/office/drawing/2014/main" id="{F0EE7206-EB73-7C38-C185-79E98839E07D}"/>
              </a:ext>
            </a:extLst>
          </p:cNvPr>
          <p:cNvSpPr txBox="1"/>
          <p:nvPr/>
        </p:nvSpPr>
        <p:spPr>
          <a:xfrm>
            <a:off x="8277827" y="3533906"/>
            <a:ext cx="1551863" cy="265457"/>
          </a:xfrm>
          <a:prstGeom prst="rect">
            <a:avLst/>
          </a:prstGeom>
          <a:noFill/>
        </p:spPr>
        <p:txBody>
          <a:bodyPr wrap="square" rtlCol="0">
            <a:spAutoFit/>
          </a:bodyPr>
          <a:lstStyle/>
          <a:p>
            <a:pPr defTabSz="685800">
              <a:defRPr/>
            </a:pPr>
            <a:r>
              <a:rPr lang="en-US" sz="1125" dirty="0">
                <a:solidFill>
                  <a:prstClr val="black"/>
                </a:solidFill>
                <a:latin typeface="Helvetica Neue" panose="02000503000000020004"/>
              </a:rPr>
              <a:t>“What should I do?”</a:t>
            </a:r>
          </a:p>
        </p:txBody>
      </p:sp>
      <p:sp>
        <p:nvSpPr>
          <p:cNvPr id="145" name="TextBox 144">
            <a:extLst>
              <a:ext uri="{FF2B5EF4-FFF2-40B4-BE49-F238E27FC236}">
                <a16:creationId xmlns:a16="http://schemas.microsoft.com/office/drawing/2014/main" id="{7D16E480-4888-CEB2-A99F-3355452549F9}"/>
              </a:ext>
            </a:extLst>
          </p:cNvPr>
          <p:cNvSpPr txBox="1"/>
          <p:nvPr/>
        </p:nvSpPr>
        <p:spPr>
          <a:xfrm>
            <a:off x="8709582" y="4349434"/>
            <a:ext cx="932960" cy="265457"/>
          </a:xfrm>
          <a:prstGeom prst="rect">
            <a:avLst/>
          </a:prstGeom>
          <a:noFill/>
        </p:spPr>
        <p:txBody>
          <a:bodyPr wrap="square" rtlCol="0">
            <a:spAutoFit/>
          </a:bodyPr>
          <a:lstStyle/>
          <a:p>
            <a:pPr defTabSz="685800">
              <a:defRPr/>
            </a:pPr>
            <a:r>
              <a:rPr lang="en-US" sz="1125" dirty="0">
                <a:solidFill>
                  <a:prstClr val="black"/>
                </a:solidFill>
                <a:latin typeface="Helvetica Neue" panose="02000503000000020004"/>
              </a:rPr>
              <a:t>“Pick up…”</a:t>
            </a:r>
          </a:p>
        </p:txBody>
      </p:sp>
      <p:sp>
        <p:nvSpPr>
          <p:cNvPr id="146" name="TextBox 145">
            <a:extLst>
              <a:ext uri="{FF2B5EF4-FFF2-40B4-BE49-F238E27FC236}">
                <a16:creationId xmlns:a16="http://schemas.microsoft.com/office/drawing/2014/main" id="{70AC9A7B-A21D-54AA-0252-18C66F47028D}"/>
              </a:ext>
            </a:extLst>
          </p:cNvPr>
          <p:cNvSpPr txBox="1"/>
          <p:nvPr/>
        </p:nvSpPr>
        <p:spPr>
          <a:xfrm>
            <a:off x="4360585" y="3606728"/>
            <a:ext cx="1572855" cy="461665"/>
          </a:xfrm>
          <a:prstGeom prst="rect">
            <a:avLst/>
          </a:prstGeom>
          <a:noFill/>
        </p:spPr>
        <p:txBody>
          <a:bodyPr wrap="square" rtlCol="0">
            <a:spAutoFit/>
          </a:bodyPr>
          <a:lstStyle/>
          <a:p>
            <a:pPr defTabSz="685800">
              <a:defRPr/>
            </a:pPr>
            <a:r>
              <a:rPr lang="en-US" sz="1200" b="1" dirty="0">
                <a:solidFill>
                  <a:srgbClr val="70AD47">
                    <a:lumMod val="50000"/>
                  </a:srgbClr>
                </a:solidFill>
                <a:latin typeface="Helvetica Neue" panose="02000503000000020004"/>
              </a:rPr>
              <a:t>Search for solution </a:t>
            </a:r>
          </a:p>
        </p:txBody>
      </p:sp>
      <p:sp>
        <p:nvSpPr>
          <p:cNvPr id="12" name="Arrow: Down 11">
            <a:extLst>
              <a:ext uri="{FF2B5EF4-FFF2-40B4-BE49-F238E27FC236}">
                <a16:creationId xmlns:a16="http://schemas.microsoft.com/office/drawing/2014/main" id="{6F73375C-9B33-CA32-5C62-0F55F99AE057}"/>
              </a:ext>
            </a:extLst>
          </p:cNvPr>
          <p:cNvSpPr/>
          <p:nvPr/>
        </p:nvSpPr>
        <p:spPr>
          <a:xfrm>
            <a:off x="4745537" y="4039110"/>
            <a:ext cx="354072" cy="492180"/>
          </a:xfrm>
          <a:prstGeom prst="downArrow">
            <a:avLst/>
          </a:prstGeom>
          <a:solidFill>
            <a:srgbClr val="507E32"/>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350" dirty="0">
              <a:latin typeface="Helvetica Neue" panose="02000503000000020004"/>
            </a:endParaRPr>
          </a:p>
        </p:txBody>
      </p:sp>
      <p:sp>
        <p:nvSpPr>
          <p:cNvPr id="14" name="Arrow: Down 13">
            <a:extLst>
              <a:ext uri="{FF2B5EF4-FFF2-40B4-BE49-F238E27FC236}">
                <a16:creationId xmlns:a16="http://schemas.microsoft.com/office/drawing/2014/main" id="{191D1E75-46AC-C9D5-D5A1-17DFEB02EE0A}"/>
              </a:ext>
            </a:extLst>
          </p:cNvPr>
          <p:cNvSpPr/>
          <p:nvPr/>
        </p:nvSpPr>
        <p:spPr>
          <a:xfrm flipV="1">
            <a:off x="4749800" y="3077298"/>
            <a:ext cx="354072" cy="526828"/>
          </a:xfrm>
          <a:prstGeom prst="downArrow">
            <a:avLst/>
          </a:prstGeom>
          <a:solidFill>
            <a:srgbClr val="507E32"/>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350" dirty="0">
              <a:latin typeface="Helvetica Neue" panose="02000503000000020004"/>
            </a:endParaRPr>
          </a:p>
        </p:txBody>
      </p:sp>
      <p:sp>
        <p:nvSpPr>
          <p:cNvPr id="17" name="Slide Number Placeholder 3">
            <a:extLst>
              <a:ext uri="{FF2B5EF4-FFF2-40B4-BE49-F238E27FC236}">
                <a16:creationId xmlns:a16="http://schemas.microsoft.com/office/drawing/2014/main" id="{52D1CB65-A58F-83A9-6C49-5EDD352F36D5}"/>
              </a:ext>
            </a:extLst>
          </p:cNvPr>
          <p:cNvSpPr txBox="1">
            <a:spLocks/>
          </p:cNvSpPr>
          <p:nvPr/>
        </p:nvSpPr>
        <p:spPr>
          <a:xfrm>
            <a:off x="-45216" y="6479320"/>
            <a:ext cx="41807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5E7EDF-9339-DF44-A240-6BDBFF05048D}" type="slidenum">
              <a:rPr lang="en-US" sz="1200" smtClean="0"/>
              <a:pPr/>
              <a:t>4</a:t>
            </a:fld>
            <a:endParaRPr lang="en-US" sz="1200" dirty="0"/>
          </a:p>
        </p:txBody>
      </p:sp>
      <p:sp>
        <p:nvSpPr>
          <p:cNvPr id="2" name="TextBox 1">
            <a:extLst>
              <a:ext uri="{FF2B5EF4-FFF2-40B4-BE49-F238E27FC236}">
                <a16:creationId xmlns:a16="http://schemas.microsoft.com/office/drawing/2014/main" id="{041C2131-840F-20B2-87DC-3847800BBA5B}"/>
              </a:ext>
            </a:extLst>
          </p:cNvPr>
          <p:cNvSpPr txBox="1"/>
          <p:nvPr/>
        </p:nvSpPr>
        <p:spPr>
          <a:xfrm>
            <a:off x="2007627" y="6423502"/>
            <a:ext cx="9772304" cy="276999"/>
          </a:xfrm>
          <a:prstGeom prst="rect">
            <a:avLst/>
          </a:prstGeom>
          <a:noFill/>
        </p:spPr>
        <p:txBody>
          <a:bodyPr wrap="square" rtlCol="0">
            <a:spAutoFit/>
          </a:bodyPr>
          <a:lstStyle/>
          <a:p>
            <a:r>
              <a:rPr lang="en-US" sz="12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Integrating Diverse Knowledge Sources for Online One-shot Learning of Novel Tasks </a:t>
            </a:r>
            <a:r>
              <a:rPr lang="en-US" sz="12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hlinkClick r:id="rId5"/>
              </a:rPr>
              <a:t>https://arxiv.org/abs/2208.09554</a:t>
            </a:r>
            <a:r>
              <a:rPr lang="en-US" sz="12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5" name="Title 1">
            <a:extLst>
              <a:ext uri="{FF2B5EF4-FFF2-40B4-BE49-F238E27FC236}">
                <a16:creationId xmlns:a16="http://schemas.microsoft.com/office/drawing/2014/main" id="{036B8D9E-89A0-4B31-3A5C-5E274798B674}"/>
              </a:ext>
            </a:extLst>
          </p:cNvPr>
          <p:cNvSpPr>
            <a:spLocks noGrp="1"/>
          </p:cNvSpPr>
          <p:nvPr>
            <p:ph type="title"/>
          </p:nvPr>
        </p:nvSpPr>
        <p:spPr>
          <a:xfrm>
            <a:off x="1902940" y="365125"/>
            <a:ext cx="9450859" cy="1325563"/>
          </a:xfrm>
        </p:spPr>
        <p:txBody>
          <a:bodyPr/>
          <a:lstStyle/>
          <a:p>
            <a:r>
              <a:rPr lang="en-US" sz="4400" dirty="0">
                <a:latin typeface="Helvetica Neue" panose="02000503000000020004"/>
              </a:rPr>
              <a:t>CA Integration of LLMs</a:t>
            </a:r>
            <a:endParaRPr lang="en-US" dirty="0"/>
          </a:p>
        </p:txBody>
      </p:sp>
    </p:spTree>
    <p:extLst>
      <p:ext uri="{BB962C8B-B14F-4D97-AF65-F5344CB8AC3E}">
        <p14:creationId xmlns:p14="http://schemas.microsoft.com/office/powerpoint/2010/main" val="3090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972"/>
                                        </p:tgtEl>
                                      </p:cBhvr>
                                    </p:animEffect>
                                    <p:set>
                                      <p:cBhvr>
                                        <p:cTn id="10" dur="1" fill="hold">
                                          <p:stCondLst>
                                            <p:cond delay="499"/>
                                          </p:stCondLst>
                                        </p:cTn>
                                        <p:tgtEl>
                                          <p:spTgt spid="8097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941"/>
                                        </p:tgtEl>
                                      </p:cBhvr>
                                    </p:animEffect>
                                    <p:set>
                                      <p:cBhvr>
                                        <p:cTn id="13" dur="1" fill="hold">
                                          <p:stCondLst>
                                            <p:cond delay="499"/>
                                          </p:stCondLst>
                                        </p:cTn>
                                        <p:tgtEl>
                                          <p:spTgt spid="8094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0982"/>
                                        </p:tgtEl>
                                      </p:cBhvr>
                                    </p:animEffect>
                                    <p:set>
                                      <p:cBhvr>
                                        <p:cTn id="16" dur="1" fill="hold">
                                          <p:stCondLst>
                                            <p:cond delay="499"/>
                                          </p:stCondLst>
                                        </p:cTn>
                                        <p:tgtEl>
                                          <p:spTgt spid="8098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80983"/>
                                        </p:tgtEl>
                                      </p:cBhvr>
                                    </p:animEffect>
                                    <p:set>
                                      <p:cBhvr>
                                        <p:cTn id="19" dur="1" fill="hold">
                                          <p:stCondLst>
                                            <p:cond delay="499"/>
                                          </p:stCondLst>
                                        </p:cTn>
                                        <p:tgtEl>
                                          <p:spTgt spid="8098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2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21"/>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0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07"/>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1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41" grpId="0" animBg="1"/>
      <p:bldP spid="80972" grpId="0" animBg="1"/>
      <p:bldP spid="80982" grpId="0" animBg="1"/>
      <p:bldP spid="80983" grpId="0" animBg="1"/>
      <p:bldP spid="6" grpId="0"/>
      <p:bldP spid="99" grpId="0" animBg="1"/>
      <p:bldP spid="100" grpId="0" animBg="1"/>
      <p:bldP spid="104" grpId="0"/>
      <p:bldP spid="105" grpId="0"/>
      <p:bldP spid="105" grpId="1"/>
      <p:bldP spid="107" grpId="0"/>
      <p:bldP spid="107" grpId="1"/>
      <p:bldP spid="116" grpId="0" animBg="1"/>
      <p:bldP spid="120" grpId="0"/>
      <p:bldP spid="120" grpId="1"/>
      <p:bldP spid="121" grpId="0"/>
      <p:bldP spid="121" grpId="1"/>
      <p:bldP spid="133" grpId="0"/>
      <p:bldP spid="140" grpId="0"/>
      <p:bldP spid="141" grpId="0"/>
      <p:bldP spid="144" grpId="0"/>
      <p:bldP spid="145" grpId="0"/>
      <p:bldP spid="146" grpId="0"/>
      <p:bldP spid="1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666E2-9ECD-644C-C2D5-E243D9A9EAE8}"/>
              </a:ext>
            </a:extLst>
          </p:cNvPr>
          <p:cNvSpPr>
            <a:spLocks noGrp="1"/>
          </p:cNvSpPr>
          <p:nvPr>
            <p:ph type="title"/>
          </p:nvPr>
        </p:nvSpPr>
        <p:spPr/>
        <p:txBody>
          <a:bodyPr>
            <a:normAutofit/>
          </a:bodyPr>
          <a:lstStyle/>
          <a:p>
            <a:r>
              <a:rPr lang="en-US" sz="4000" dirty="0"/>
              <a:t>Prompting For Task knowledge</a:t>
            </a:r>
            <a:br>
              <a:rPr lang="en-US" sz="4000" dirty="0"/>
            </a:br>
            <a:r>
              <a:rPr lang="en-US" sz="4000" dirty="0"/>
              <a:t>(Template-Based prompting)</a:t>
            </a:r>
          </a:p>
        </p:txBody>
      </p:sp>
      <p:sp>
        <p:nvSpPr>
          <p:cNvPr id="3" name="Content Placeholder 2">
            <a:extLst>
              <a:ext uri="{FF2B5EF4-FFF2-40B4-BE49-F238E27FC236}">
                <a16:creationId xmlns:a16="http://schemas.microsoft.com/office/drawing/2014/main" id="{644763D2-9E8E-673D-6A45-204BBD7ED8E0}"/>
              </a:ext>
            </a:extLst>
          </p:cNvPr>
          <p:cNvSpPr>
            <a:spLocks noGrp="1"/>
          </p:cNvSpPr>
          <p:nvPr>
            <p:ph idx="1"/>
          </p:nvPr>
        </p:nvSpPr>
        <p:spPr>
          <a:xfrm>
            <a:off x="2054341" y="1843088"/>
            <a:ext cx="8238516" cy="2833015"/>
          </a:xfrm>
        </p:spPr>
        <p:txBody>
          <a:bodyPr>
            <a:noAutofit/>
          </a:bodyPr>
          <a:lstStyle/>
          <a:p>
            <a:pPr marL="0" indent="0">
              <a:lnSpc>
                <a:spcPct val="100000"/>
              </a:lnSpc>
              <a:spcBef>
                <a:spcPts val="600"/>
              </a:spcBef>
              <a:buNone/>
            </a:pPr>
            <a:r>
              <a:rPr lang="en-US" sz="1650" b="1" kern="1800" dirty="0">
                <a:latin typeface="Helvetica Neue" panose="02000503000000020004"/>
              </a:rPr>
              <a:t>(EXAMPLES) (TASK) Task name: deliver package. Task context: I am in</a:t>
            </a:r>
          </a:p>
          <a:p>
            <a:pPr marL="0" indent="0">
              <a:lnSpc>
                <a:spcPct val="100000"/>
              </a:lnSpc>
              <a:spcBef>
                <a:spcPts val="600"/>
              </a:spcBef>
              <a:buNone/>
            </a:pPr>
            <a:r>
              <a:rPr lang="en-US" sz="1650" b="1" kern="1800" dirty="0">
                <a:latin typeface="Helvetica Neue" panose="02000503000000020004"/>
              </a:rPr>
              <a:t>mailroom. Aware of package addressed to Gary, package is in mailroom. Steps: </a:t>
            </a:r>
          </a:p>
          <a:p>
            <a:pPr marL="0" indent="0">
              <a:lnSpc>
                <a:spcPct val="100000"/>
              </a:lnSpc>
              <a:spcBef>
                <a:spcPts val="600"/>
              </a:spcBef>
              <a:buNone/>
            </a:pPr>
            <a:r>
              <a:rPr lang="en-US" sz="1650" b="1" kern="1800" dirty="0">
                <a:latin typeface="Helvetica Neue" panose="02000503000000020004"/>
              </a:rPr>
              <a:t>1. Pick up package addressed to Gary </a:t>
            </a:r>
          </a:p>
          <a:p>
            <a:pPr marL="0" indent="0">
              <a:lnSpc>
                <a:spcPct val="100000"/>
              </a:lnSpc>
              <a:spcBef>
                <a:spcPts val="600"/>
              </a:spcBef>
              <a:buNone/>
            </a:pPr>
            <a:r>
              <a:rPr lang="en-US" sz="1650" b="1" kern="1800" dirty="0">
                <a:latin typeface="Helvetica Neue" panose="02000503000000020004"/>
              </a:rPr>
              <a:t>2. Go to Gary's office </a:t>
            </a:r>
          </a:p>
          <a:p>
            <a:pPr marL="0" indent="0">
              <a:lnSpc>
                <a:spcPct val="100000"/>
              </a:lnSpc>
              <a:spcBef>
                <a:spcPts val="600"/>
              </a:spcBef>
              <a:buNone/>
            </a:pPr>
            <a:r>
              <a:rPr lang="en-US" sz="1650" b="1" kern="1800" dirty="0">
                <a:latin typeface="Helvetica Neue" panose="02000503000000020004"/>
              </a:rPr>
              <a:t>3. Put package onto desk in Gary's office </a:t>
            </a:r>
          </a:p>
          <a:p>
            <a:pPr marL="0" indent="0">
              <a:lnSpc>
                <a:spcPct val="100000"/>
              </a:lnSpc>
              <a:spcBef>
                <a:spcPts val="600"/>
              </a:spcBef>
              <a:buNone/>
            </a:pPr>
            <a:r>
              <a:rPr lang="en-US" sz="1650" b="1" kern="1800" dirty="0">
                <a:latin typeface="Helvetica Neue" panose="02000503000000020004"/>
              </a:rPr>
              <a:t>(RESULT)The goal is that the package is in Gary's office(END RESULT)</a:t>
            </a:r>
          </a:p>
          <a:p>
            <a:pPr marL="0" indent="0">
              <a:lnSpc>
                <a:spcPct val="100000"/>
              </a:lnSpc>
              <a:spcBef>
                <a:spcPts val="600"/>
              </a:spcBef>
              <a:buNone/>
            </a:pPr>
            <a:r>
              <a:rPr lang="en-US" sz="1650" b="1" kern="1800" dirty="0">
                <a:latin typeface="Helvetica Neue" panose="02000503000000020004"/>
              </a:rPr>
              <a:t>(END TASK)(END EXAMPLES) </a:t>
            </a:r>
          </a:p>
          <a:p>
            <a:pPr marL="0" indent="0">
              <a:lnSpc>
                <a:spcPct val="100000"/>
              </a:lnSpc>
              <a:spcBef>
                <a:spcPts val="600"/>
              </a:spcBef>
              <a:buNone/>
            </a:pPr>
            <a:r>
              <a:rPr lang="en-US" sz="1650" b="1" kern="1800" dirty="0">
                <a:latin typeface="Helvetica Neue" panose="02000503000000020004"/>
              </a:rPr>
              <a:t>(TASK) Task name: ?task. Task context: I am in ?location. Aware of ?object</a:t>
            </a:r>
          </a:p>
          <a:p>
            <a:pPr marL="0" indent="0">
              <a:lnSpc>
                <a:spcPct val="100000"/>
              </a:lnSpc>
              <a:spcBef>
                <a:spcPts val="600"/>
              </a:spcBef>
              <a:buNone/>
            </a:pPr>
            <a:r>
              <a:rPr lang="en-US" sz="1650" b="1" kern="1800" dirty="0">
                <a:latin typeface="Helvetica Neue" panose="02000503000000020004"/>
              </a:rPr>
              <a:t>?object-location. Steps: </a:t>
            </a:r>
          </a:p>
          <a:p>
            <a:pPr marL="0" indent="0">
              <a:lnSpc>
                <a:spcPct val="100000"/>
              </a:lnSpc>
              <a:spcBef>
                <a:spcPts val="600"/>
              </a:spcBef>
              <a:buNone/>
            </a:pPr>
            <a:r>
              <a:rPr lang="en-US" sz="1650" b="1" kern="1800" dirty="0">
                <a:latin typeface="Helvetica Neue" panose="02000503000000020004"/>
              </a:rPr>
              <a:t>1.</a:t>
            </a:r>
          </a:p>
        </p:txBody>
      </p:sp>
      <p:sp>
        <p:nvSpPr>
          <p:cNvPr id="6" name="TextBox 5">
            <a:extLst>
              <a:ext uri="{FF2B5EF4-FFF2-40B4-BE49-F238E27FC236}">
                <a16:creationId xmlns:a16="http://schemas.microsoft.com/office/drawing/2014/main" id="{38DB637C-D660-509A-59A8-2A8BA40B6E2E}"/>
              </a:ext>
            </a:extLst>
          </p:cNvPr>
          <p:cNvSpPr txBox="1"/>
          <p:nvPr/>
        </p:nvSpPr>
        <p:spPr>
          <a:xfrm>
            <a:off x="2054341" y="4131011"/>
            <a:ext cx="7836694" cy="677108"/>
          </a:xfrm>
          <a:prstGeom prst="rect">
            <a:avLst/>
          </a:prstGeom>
          <a:noFill/>
        </p:spPr>
        <p:txBody>
          <a:bodyPr wrap="square" rtlCol="0">
            <a:noAutofit/>
          </a:bodyPr>
          <a:lstStyle/>
          <a:p>
            <a:pPr>
              <a:spcBef>
                <a:spcPts val="600"/>
              </a:spcBef>
            </a:pPr>
            <a:r>
              <a:rPr lang="en-US" sz="1650" b="1" kern="1800" dirty="0">
                <a:solidFill>
                  <a:srgbClr val="164472"/>
                </a:solidFill>
                <a:latin typeface="Helvetica Neue" panose="02000503000000020004"/>
              </a:rPr>
              <a:t>(TASK) Task name: </a:t>
            </a:r>
            <a:r>
              <a:rPr lang="en-US" sz="1650" b="1" kern="1800" dirty="0">
                <a:solidFill>
                  <a:srgbClr val="70AD47"/>
                </a:solidFill>
                <a:latin typeface="Helvetica Neue" panose="02000503000000020004"/>
              </a:rPr>
              <a:t>tidy kitchen</a:t>
            </a:r>
            <a:r>
              <a:rPr lang="en-US" sz="1650" b="1" kern="1800" dirty="0">
                <a:latin typeface="Helvetica Neue" panose="02000503000000020004"/>
              </a:rPr>
              <a:t>. </a:t>
            </a:r>
            <a:r>
              <a:rPr lang="en-US" sz="1650" b="1" kern="1800" dirty="0">
                <a:solidFill>
                  <a:srgbClr val="164472"/>
                </a:solidFill>
                <a:latin typeface="Helvetica Neue" panose="02000503000000020004"/>
              </a:rPr>
              <a:t>Task context: I am in </a:t>
            </a:r>
            <a:r>
              <a:rPr lang="en-US" sz="1650" b="1" kern="1800" dirty="0">
                <a:solidFill>
                  <a:srgbClr val="70AD47"/>
                </a:solidFill>
                <a:latin typeface="Helvetica Neue" panose="02000503000000020004"/>
              </a:rPr>
              <a:t>kitchen</a:t>
            </a:r>
            <a:r>
              <a:rPr lang="en-US" sz="1650" b="1" kern="1800" dirty="0">
                <a:solidFill>
                  <a:srgbClr val="164472"/>
                </a:solidFill>
                <a:latin typeface="Helvetica Neue" panose="02000503000000020004"/>
              </a:rPr>
              <a:t>. Aware of</a:t>
            </a:r>
          </a:p>
          <a:p>
            <a:pPr>
              <a:spcBef>
                <a:spcPts val="600"/>
              </a:spcBef>
            </a:pPr>
            <a:r>
              <a:rPr lang="en-US" sz="1650" b="1" kern="1800" dirty="0">
                <a:solidFill>
                  <a:srgbClr val="70AD47"/>
                </a:solidFill>
                <a:latin typeface="Helvetica Neue" panose="02000503000000020004"/>
              </a:rPr>
              <a:t>paper cup on table</a:t>
            </a:r>
            <a:r>
              <a:rPr lang="en-US" sz="1650" b="1" kern="1800" dirty="0">
                <a:solidFill>
                  <a:srgbClr val="164472"/>
                </a:solidFill>
                <a:latin typeface="Helvetica Neue" panose="02000503000000020004"/>
              </a:rPr>
              <a:t>. Steps:</a:t>
            </a:r>
            <a:endParaRPr lang="en-US" sz="1650" kern="1800" dirty="0">
              <a:solidFill>
                <a:srgbClr val="164472"/>
              </a:solidFill>
              <a:latin typeface="Helvetica Neue" panose="02000503000000020004"/>
            </a:endParaRPr>
          </a:p>
        </p:txBody>
      </p:sp>
      <p:sp>
        <p:nvSpPr>
          <p:cNvPr id="16" name="Rectangle 15">
            <a:extLst>
              <a:ext uri="{FF2B5EF4-FFF2-40B4-BE49-F238E27FC236}">
                <a16:creationId xmlns:a16="http://schemas.microsoft.com/office/drawing/2014/main" id="{7CB16537-002E-2939-EEF7-1C8D34B0EEE3}"/>
              </a:ext>
            </a:extLst>
          </p:cNvPr>
          <p:cNvSpPr/>
          <p:nvPr/>
        </p:nvSpPr>
        <p:spPr>
          <a:xfrm>
            <a:off x="1674388" y="6119033"/>
            <a:ext cx="685800" cy="571318"/>
          </a:xfrm>
          <a:prstGeom prst="rect">
            <a:avLst/>
          </a:prstGeom>
          <a:solidFill>
            <a:srgbClr val="70AD47"/>
          </a:solidFill>
          <a:ln>
            <a:solidFill>
              <a:srgbClr val="507E3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CA </a:t>
            </a:r>
          </a:p>
        </p:txBody>
      </p:sp>
      <p:sp>
        <p:nvSpPr>
          <p:cNvPr id="17" name="Rectangle 16">
            <a:extLst>
              <a:ext uri="{FF2B5EF4-FFF2-40B4-BE49-F238E27FC236}">
                <a16:creationId xmlns:a16="http://schemas.microsoft.com/office/drawing/2014/main" id="{965FA934-5707-79F2-0EC1-62C71EA497E3}"/>
              </a:ext>
            </a:extLst>
          </p:cNvPr>
          <p:cNvSpPr/>
          <p:nvPr/>
        </p:nvSpPr>
        <p:spPr>
          <a:xfrm>
            <a:off x="2847534" y="6115141"/>
            <a:ext cx="711186" cy="571318"/>
          </a:xfrm>
          <a:prstGeom prst="rect">
            <a:avLst/>
          </a:prstGeom>
          <a:solidFill>
            <a:srgbClr val="7030A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LLM </a:t>
            </a:r>
          </a:p>
        </p:txBody>
      </p:sp>
      <p:cxnSp>
        <p:nvCxnSpPr>
          <p:cNvPr id="18" name="Straight Arrow Connector 17">
            <a:extLst>
              <a:ext uri="{FF2B5EF4-FFF2-40B4-BE49-F238E27FC236}">
                <a16:creationId xmlns:a16="http://schemas.microsoft.com/office/drawing/2014/main" id="{DACBA72E-C8C2-3170-9702-E470BED3F15E}"/>
              </a:ext>
            </a:extLst>
          </p:cNvPr>
          <p:cNvCxnSpPr/>
          <p:nvPr/>
        </p:nvCxnSpPr>
        <p:spPr>
          <a:xfrm>
            <a:off x="2360189" y="6271433"/>
            <a:ext cx="4873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170CC4-C6E0-1E21-64D3-0F85A2F5F948}"/>
              </a:ext>
            </a:extLst>
          </p:cNvPr>
          <p:cNvCxnSpPr/>
          <p:nvPr/>
        </p:nvCxnSpPr>
        <p:spPr>
          <a:xfrm>
            <a:off x="2360189" y="6500033"/>
            <a:ext cx="487345"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7B6395-90FD-A055-08E5-F0BBD4BB3387}"/>
              </a:ext>
            </a:extLst>
          </p:cNvPr>
          <p:cNvSpPr txBox="1"/>
          <p:nvPr/>
        </p:nvSpPr>
        <p:spPr>
          <a:xfrm>
            <a:off x="2074256" y="4790117"/>
            <a:ext cx="7307903" cy="854080"/>
          </a:xfrm>
          <a:prstGeom prst="rect">
            <a:avLst/>
          </a:prstGeom>
          <a:noFill/>
        </p:spPr>
        <p:txBody>
          <a:bodyPr wrap="square" rtlCol="0">
            <a:noAutofit/>
          </a:bodyPr>
          <a:lstStyle/>
          <a:p>
            <a:pPr>
              <a:spcBef>
                <a:spcPts val="600"/>
              </a:spcBef>
            </a:pPr>
            <a:r>
              <a:rPr lang="en-US" sz="1650" kern="1800" dirty="0">
                <a:solidFill>
                  <a:srgbClr val="7030A0"/>
                </a:solidFill>
                <a:latin typeface="Helvetica Neue" panose="02000503000000020004"/>
              </a:rPr>
              <a:t>    Pick up paper cup </a:t>
            </a:r>
          </a:p>
          <a:p>
            <a:pPr>
              <a:spcBef>
                <a:spcPts val="600"/>
              </a:spcBef>
            </a:pPr>
            <a:r>
              <a:rPr lang="en-US" sz="1650" kern="1800" dirty="0">
                <a:solidFill>
                  <a:srgbClr val="7030A0"/>
                </a:solidFill>
                <a:latin typeface="Helvetica Neue" panose="02000503000000020004"/>
              </a:rPr>
              <a:t>2. Put paper cup in trash can </a:t>
            </a:r>
          </a:p>
          <a:p>
            <a:pPr>
              <a:spcBef>
                <a:spcPts val="600"/>
              </a:spcBef>
            </a:pPr>
            <a:r>
              <a:rPr lang="en-US" sz="1650" kern="1800" dirty="0">
                <a:solidFill>
                  <a:srgbClr val="7030A0"/>
                </a:solidFill>
                <a:latin typeface="Helvetica Neue" panose="02000503000000020004"/>
              </a:rPr>
              <a:t>(RESULT)The goal is that the paper cup is in trash can(END RESULT)</a:t>
            </a:r>
          </a:p>
        </p:txBody>
      </p:sp>
      <p:sp>
        <p:nvSpPr>
          <p:cNvPr id="8" name="Footer Placeholder 7">
            <a:extLst>
              <a:ext uri="{FF2B5EF4-FFF2-40B4-BE49-F238E27FC236}">
                <a16:creationId xmlns:a16="http://schemas.microsoft.com/office/drawing/2014/main" id="{D472F5EE-0B8A-30D8-CAEF-CEAB43DEB76C}"/>
              </a:ext>
            </a:extLst>
          </p:cNvPr>
          <p:cNvSpPr>
            <a:spLocks noGrp="1"/>
          </p:cNvSpPr>
          <p:nvPr>
            <p:ph type="ftr" sz="quarter" idx="11"/>
          </p:nvPr>
        </p:nvSpPr>
        <p:spPr/>
        <p:txBody>
          <a:bodyPr/>
          <a:lstStyle/>
          <a:p>
            <a:r>
              <a:rPr lang="en-US" dirty="0"/>
              <a:t>(c) 2024 Center for Integrated Cognition</a:t>
            </a:r>
          </a:p>
        </p:txBody>
      </p:sp>
      <p:pic>
        <p:nvPicPr>
          <p:cNvPr id="9" name="Picture 8">
            <a:extLst>
              <a:ext uri="{FF2B5EF4-FFF2-40B4-BE49-F238E27FC236}">
                <a16:creationId xmlns:a16="http://schemas.microsoft.com/office/drawing/2014/main" id="{E3E4AA13-C757-A140-159B-69E67B8908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90" t="16180" r="5309" b="19717"/>
          <a:stretch/>
        </p:blipFill>
        <p:spPr>
          <a:xfrm>
            <a:off x="9344466" y="4742554"/>
            <a:ext cx="2490095" cy="1596214"/>
          </a:xfrm>
          <a:prstGeom prst="rect">
            <a:avLst/>
          </a:prstGeom>
        </p:spPr>
      </p:pic>
      <p:sp>
        <p:nvSpPr>
          <p:cNvPr id="7" name="Slide Number Placeholder 3">
            <a:extLst>
              <a:ext uri="{FF2B5EF4-FFF2-40B4-BE49-F238E27FC236}">
                <a16:creationId xmlns:a16="http://schemas.microsoft.com/office/drawing/2014/main" id="{0B6137B1-0E02-0288-8E5F-F7B4B3B0E8FE}"/>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5</a:t>
            </a:fld>
            <a:endParaRPr lang="en-US" sz="1200" dirty="0"/>
          </a:p>
        </p:txBody>
      </p:sp>
    </p:spTree>
    <p:extLst>
      <p:ext uri="{BB962C8B-B14F-4D97-AF65-F5344CB8AC3E}">
        <p14:creationId xmlns:p14="http://schemas.microsoft.com/office/powerpoint/2010/main" val="286667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940" y="365125"/>
            <a:ext cx="9450859" cy="1325563"/>
          </a:xfrm>
        </p:spPr>
        <p:txBody>
          <a:bodyPr>
            <a:normAutofit/>
          </a:bodyPr>
          <a:lstStyle/>
          <a:p>
            <a:r>
              <a:rPr lang="en-US" dirty="0"/>
              <a:t>Embodied Learning Requirements</a:t>
            </a:r>
          </a:p>
        </p:txBody>
      </p:sp>
      <p:sp>
        <p:nvSpPr>
          <p:cNvPr id="3" name="Footer Placeholder 2">
            <a:extLst>
              <a:ext uri="{FF2B5EF4-FFF2-40B4-BE49-F238E27FC236}">
                <a16:creationId xmlns:a16="http://schemas.microsoft.com/office/drawing/2014/main" id="{7834678B-28B5-EAA1-ACCB-F49ED626AE52}"/>
              </a:ext>
            </a:extLst>
          </p:cNvPr>
          <p:cNvSpPr>
            <a:spLocks noGrp="1"/>
          </p:cNvSpPr>
          <p:nvPr>
            <p:ph type="ftr" sz="quarter" idx="11"/>
          </p:nvPr>
        </p:nvSpPr>
        <p:spPr/>
        <p:txBody>
          <a:bodyPr/>
          <a:lstStyle/>
          <a:p>
            <a:r>
              <a:rPr lang="en-US" dirty="0"/>
              <a:t>(c) 2024 Center for Integrated Cognition</a:t>
            </a:r>
          </a:p>
        </p:txBody>
      </p:sp>
      <p:sp>
        <p:nvSpPr>
          <p:cNvPr id="8" name="Content Placeholder 5">
            <a:extLst>
              <a:ext uri="{FF2B5EF4-FFF2-40B4-BE49-F238E27FC236}">
                <a16:creationId xmlns:a16="http://schemas.microsoft.com/office/drawing/2014/main" id="{B48894D5-78FF-542C-86C7-C5F22C156DEE}"/>
              </a:ext>
            </a:extLst>
          </p:cNvPr>
          <p:cNvSpPr>
            <a:spLocks noGrp="1"/>
          </p:cNvSpPr>
          <p:nvPr>
            <p:ph idx="1"/>
          </p:nvPr>
        </p:nvSpPr>
        <p:spPr>
          <a:xfrm>
            <a:off x="1685109" y="1690688"/>
            <a:ext cx="10293531" cy="5167312"/>
          </a:xfrm>
        </p:spPr>
        <p:txBody>
          <a:bodyPr>
            <a:normAutofit/>
          </a:bodyPr>
          <a:lstStyle/>
          <a:p>
            <a:pPr marL="0" indent="0">
              <a:spcBef>
                <a:spcPts val="600"/>
              </a:spcBef>
              <a:spcAft>
                <a:spcPts val="1200"/>
              </a:spcAft>
              <a:buNone/>
            </a:pPr>
            <a:r>
              <a:rPr lang="en-US" sz="2400" dirty="0">
                <a:latin typeface="Helvetica Neue" panose="02000503000000020004"/>
              </a:rPr>
              <a:t>R</a:t>
            </a:r>
            <a:r>
              <a:rPr lang="en-US" sz="2400" b="0" dirty="0">
                <a:latin typeface="Helvetica Neue" panose="02000503000000020004"/>
              </a:rPr>
              <a:t>esponses retrieved fro</a:t>
            </a:r>
            <a:r>
              <a:rPr lang="en-US" sz="2400" dirty="0">
                <a:latin typeface="Helvetica Neue" panose="02000503000000020004"/>
              </a:rPr>
              <a:t>m LLM</a:t>
            </a:r>
            <a:r>
              <a:rPr lang="en-US" sz="2400" b="0" dirty="0">
                <a:latin typeface="Helvetica Neue" panose="02000503000000020004"/>
              </a:rPr>
              <a:t> for </a:t>
            </a:r>
            <a:r>
              <a:rPr lang="en-US" sz="2400" b="0" i="1" dirty="0">
                <a:latin typeface="Helvetica Neue" panose="02000503000000020004"/>
              </a:rPr>
              <a:t>embodied</a:t>
            </a:r>
            <a:r>
              <a:rPr lang="en-US" sz="2400" b="0" dirty="0">
                <a:latin typeface="Helvetica Neue" panose="02000503000000020004"/>
              </a:rPr>
              <a:t> agents must be:</a:t>
            </a:r>
          </a:p>
          <a:p>
            <a:pPr lvl="1">
              <a:spcBef>
                <a:spcPts val="600"/>
              </a:spcBef>
              <a:spcAft>
                <a:spcPts val="1200"/>
              </a:spcAft>
              <a:buFont typeface="+mj-lt"/>
              <a:buAutoNum type="arabicPeriod"/>
            </a:pPr>
            <a:r>
              <a:rPr lang="en-US" sz="1800" b="1" u="sng" dirty="0">
                <a:latin typeface="Helvetica Neue" panose="02000503000000020004"/>
              </a:rPr>
              <a:t>Interpretable:</a:t>
            </a:r>
            <a:r>
              <a:rPr lang="en-US" sz="1800" b="0" dirty="0">
                <a:latin typeface="Helvetica Neue" panose="02000503000000020004"/>
              </a:rPr>
              <a:t> Agent must be able to parse and interpret response using its NLP capabilities. AI agents typically lack human-level language capabilities.</a:t>
            </a:r>
          </a:p>
          <a:p>
            <a:pPr lvl="1">
              <a:spcBef>
                <a:spcPts val="600"/>
              </a:spcBef>
              <a:spcAft>
                <a:spcPts val="1200"/>
              </a:spcAft>
              <a:buFont typeface="+mj-lt"/>
              <a:buAutoNum type="arabicPeriod"/>
            </a:pPr>
            <a:r>
              <a:rPr lang="en-US" sz="1800" b="1" u="sng" dirty="0">
                <a:latin typeface="Helvetica Neue" panose="02000503000000020004"/>
              </a:rPr>
              <a:t>Groundable to Situation</a:t>
            </a:r>
            <a:r>
              <a:rPr lang="en-US" sz="1800" dirty="0">
                <a:latin typeface="Helvetica Neue" panose="02000503000000020004"/>
              </a:rPr>
              <a:t>:</a:t>
            </a:r>
            <a:r>
              <a:rPr lang="en-US" sz="1800" b="0" dirty="0">
                <a:latin typeface="Helvetica Neue" panose="02000503000000020004"/>
              </a:rPr>
              <a:t> Objects, relations, and features referenced in LLM response must be perceivable and groundable by the agent.</a:t>
            </a:r>
          </a:p>
          <a:p>
            <a:pPr lvl="1">
              <a:spcBef>
                <a:spcPts val="600"/>
              </a:spcBef>
              <a:spcAft>
                <a:spcPts val="1200"/>
              </a:spcAft>
              <a:buFont typeface="+mj-lt"/>
              <a:buAutoNum type="arabicPeriod"/>
            </a:pPr>
            <a:r>
              <a:rPr lang="en-US" sz="1800" b="1" u="sng" dirty="0">
                <a:latin typeface="Helvetica Neue" panose="02000503000000020004"/>
              </a:rPr>
              <a:t>Compatible with Affordances &amp; Embodiment:</a:t>
            </a:r>
            <a:r>
              <a:rPr lang="en-US" sz="1800" b="0" dirty="0">
                <a:latin typeface="Helvetica Neue" panose="02000503000000020004"/>
              </a:rPr>
              <a:t> LLMs, trained on a large corpus describing human activities, will (generally) generate responses conforming with human embodiment and affordances, which may differ from robot’s (e.g., a single arm)</a:t>
            </a:r>
          </a:p>
          <a:p>
            <a:pPr lvl="1">
              <a:spcBef>
                <a:spcPts val="600"/>
              </a:spcBef>
              <a:spcAft>
                <a:spcPts val="1200"/>
              </a:spcAft>
              <a:buFont typeface="+mj-lt"/>
              <a:buAutoNum type="arabicPeriod"/>
            </a:pPr>
            <a:r>
              <a:rPr lang="en-US" sz="1800" b="1" u="sng" dirty="0">
                <a:latin typeface="Helvetica Neue" panose="02000503000000020004"/>
              </a:rPr>
              <a:t>Matched to Human Expectations:</a:t>
            </a:r>
            <a:r>
              <a:rPr lang="en-US" sz="1800" b="0" dirty="0">
                <a:latin typeface="Helvetica Neue" panose="02000503000000020004"/>
              </a:rPr>
              <a:t> Users will have individual expectations about how tasks should be performed and what constitutes appropriate goals/behaviors.</a:t>
            </a:r>
          </a:p>
        </p:txBody>
      </p:sp>
      <p:sp>
        <p:nvSpPr>
          <p:cNvPr id="9" name="TextBox 8">
            <a:extLst>
              <a:ext uri="{FF2B5EF4-FFF2-40B4-BE49-F238E27FC236}">
                <a16:creationId xmlns:a16="http://schemas.microsoft.com/office/drawing/2014/main" id="{3561D5F7-01A2-DCDA-401F-76B085B01FCB}"/>
              </a:ext>
            </a:extLst>
          </p:cNvPr>
          <p:cNvSpPr txBox="1"/>
          <p:nvPr/>
        </p:nvSpPr>
        <p:spPr>
          <a:xfrm>
            <a:off x="775180" y="3227237"/>
            <a:ext cx="1280160" cy="369332"/>
          </a:xfrm>
          <a:prstGeom prst="rect">
            <a:avLst/>
          </a:prstGeom>
          <a:noFill/>
        </p:spPr>
        <p:txBody>
          <a:bodyPr wrap="square" rtlCol="0">
            <a:spAutoFit/>
          </a:bodyPr>
          <a:lstStyle/>
          <a:p>
            <a:r>
              <a:rPr lang="en-US" b="1" dirty="0">
                <a:solidFill>
                  <a:srgbClr val="164472"/>
                </a:solidFill>
                <a:latin typeface="Helvetica Neue" panose="02000503000000020004"/>
              </a:rPr>
              <a:t>Viable</a:t>
            </a:r>
          </a:p>
        </p:txBody>
      </p:sp>
      <p:sp>
        <p:nvSpPr>
          <p:cNvPr id="10" name="Left Brace 9">
            <a:extLst>
              <a:ext uri="{FF2B5EF4-FFF2-40B4-BE49-F238E27FC236}">
                <a16:creationId xmlns:a16="http://schemas.microsoft.com/office/drawing/2014/main" id="{909BB3E6-BCD3-3567-6800-A681E1137BBE}"/>
              </a:ext>
            </a:extLst>
          </p:cNvPr>
          <p:cNvSpPr/>
          <p:nvPr/>
        </p:nvSpPr>
        <p:spPr>
          <a:xfrm>
            <a:off x="1750540" y="2305594"/>
            <a:ext cx="304800" cy="2212618"/>
          </a:xfrm>
          <a:prstGeom prst="leftBrace">
            <a:avLst/>
          </a:prstGeom>
          <a:ln w="28575">
            <a:solidFill>
              <a:srgbClr val="16447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164472"/>
              </a:solidFill>
            </a:endParaRPr>
          </a:p>
        </p:txBody>
      </p:sp>
      <p:sp>
        <p:nvSpPr>
          <p:cNvPr id="5" name="Slide Number Placeholder 3">
            <a:extLst>
              <a:ext uri="{FF2B5EF4-FFF2-40B4-BE49-F238E27FC236}">
                <a16:creationId xmlns:a16="http://schemas.microsoft.com/office/drawing/2014/main" id="{1B8816DE-210D-96E2-8D0A-6FB378AAF775}"/>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6</a:t>
            </a:fld>
            <a:endParaRPr lang="en-US" sz="1200" dirty="0"/>
          </a:p>
        </p:txBody>
      </p:sp>
    </p:spTree>
    <p:custDataLst>
      <p:tags r:id="rId1"/>
    </p:custDataLst>
    <p:extLst>
      <p:ext uri="{BB962C8B-B14F-4D97-AF65-F5344CB8AC3E}">
        <p14:creationId xmlns:p14="http://schemas.microsoft.com/office/powerpoint/2010/main" val="37168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BC1770-6503-AAD2-69FB-2A86092D2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6049" y="3328759"/>
            <a:ext cx="8765086" cy="3340981"/>
          </a:xfrm>
          <a:prstGeom prst="rect">
            <a:avLst/>
          </a:prstGeom>
        </p:spPr>
      </p:pic>
      <p:sp>
        <p:nvSpPr>
          <p:cNvPr id="6" name="Content Placeholder 5">
            <a:extLst>
              <a:ext uri="{FF2B5EF4-FFF2-40B4-BE49-F238E27FC236}">
                <a16:creationId xmlns:a16="http://schemas.microsoft.com/office/drawing/2014/main" id="{A366DDDB-8FC0-3546-94DF-A7C563C85F1A}"/>
              </a:ext>
            </a:extLst>
          </p:cNvPr>
          <p:cNvSpPr>
            <a:spLocks noGrp="1"/>
          </p:cNvSpPr>
          <p:nvPr>
            <p:ph idx="1"/>
          </p:nvPr>
        </p:nvSpPr>
        <p:spPr>
          <a:xfrm>
            <a:off x="764959" y="1737433"/>
            <a:ext cx="10799512" cy="1591327"/>
          </a:xfrm>
        </p:spPr>
        <p:txBody>
          <a:bodyPr>
            <a:normAutofit/>
          </a:bodyPr>
          <a:lstStyle/>
          <a:p>
            <a:pPr marL="400044" indent="-288925">
              <a:lnSpc>
                <a:spcPct val="100000"/>
              </a:lnSpc>
              <a:spcBef>
                <a:spcPts val="600"/>
              </a:spcBef>
            </a:pPr>
            <a:r>
              <a:rPr lang="en-US" sz="2000" b="1" dirty="0">
                <a:latin typeface="Helvetica Neue" panose="02000503000000020004"/>
              </a:rPr>
              <a:t>S</a:t>
            </a:r>
            <a:r>
              <a:rPr lang="en-US" sz="2000" dirty="0">
                <a:latin typeface="Helvetica Neue" panose="02000503000000020004"/>
              </a:rPr>
              <a:t>earch </a:t>
            </a:r>
            <a:r>
              <a:rPr lang="en-US" sz="2000" b="1" dirty="0">
                <a:latin typeface="Helvetica Neue" panose="02000503000000020004"/>
              </a:rPr>
              <a:t>T</a:t>
            </a:r>
            <a:r>
              <a:rPr lang="en-US" sz="2000" dirty="0">
                <a:latin typeface="Helvetica Neue" panose="02000503000000020004"/>
              </a:rPr>
              <a:t>ree: retrieve a breadth of high-probability responses using beam search</a:t>
            </a:r>
          </a:p>
          <a:p>
            <a:pPr marL="400044" indent="-288925">
              <a:lnSpc>
                <a:spcPct val="100000"/>
              </a:lnSpc>
              <a:spcBef>
                <a:spcPts val="600"/>
              </a:spcBef>
            </a:pPr>
            <a:r>
              <a:rPr lang="en-US" sz="2000" b="1" dirty="0">
                <a:latin typeface="Helvetica Neue" panose="02000503000000020004"/>
              </a:rPr>
              <a:t>A</a:t>
            </a:r>
            <a:r>
              <a:rPr lang="en-US" sz="2000" dirty="0">
                <a:latin typeface="Helvetica Neue" panose="02000503000000020004"/>
              </a:rPr>
              <a:t>nalysis and </a:t>
            </a:r>
            <a:r>
              <a:rPr lang="en-US" sz="2000" b="1" dirty="0">
                <a:latin typeface="Helvetica Neue" panose="02000503000000020004"/>
              </a:rPr>
              <a:t>R</a:t>
            </a:r>
            <a:r>
              <a:rPr lang="en-US" sz="2000" dirty="0">
                <a:latin typeface="Helvetica Neue" panose="02000503000000020004"/>
              </a:rPr>
              <a:t>epair: evaluate and repair knowledge mismatches through internal simulation, knowledge analysis, and re-prompting</a:t>
            </a:r>
          </a:p>
          <a:p>
            <a:pPr marL="400044" indent="-288925">
              <a:lnSpc>
                <a:spcPct val="100000"/>
              </a:lnSpc>
              <a:spcBef>
                <a:spcPts val="600"/>
              </a:spcBef>
            </a:pPr>
            <a:r>
              <a:rPr lang="en-US" sz="2000" b="1" dirty="0">
                <a:latin typeface="Helvetica Neue" panose="02000503000000020004"/>
              </a:rPr>
              <a:t>S</a:t>
            </a:r>
            <a:r>
              <a:rPr lang="en-US" sz="2000" dirty="0">
                <a:latin typeface="Helvetica Neue" panose="02000503000000020004"/>
              </a:rPr>
              <a:t>election: prompt LLM to select from viable candidates given context</a:t>
            </a:r>
          </a:p>
        </p:txBody>
      </p:sp>
      <p:sp>
        <p:nvSpPr>
          <p:cNvPr id="3" name="Rectangle: Rounded Corners 2">
            <a:extLst>
              <a:ext uri="{FF2B5EF4-FFF2-40B4-BE49-F238E27FC236}">
                <a16:creationId xmlns:a16="http://schemas.microsoft.com/office/drawing/2014/main" id="{F9EA3B91-3DA1-0CC3-7C01-229E36153913}"/>
              </a:ext>
            </a:extLst>
          </p:cNvPr>
          <p:cNvSpPr/>
          <p:nvPr/>
        </p:nvSpPr>
        <p:spPr>
          <a:xfrm>
            <a:off x="7748079" y="3922217"/>
            <a:ext cx="1066800" cy="4439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ACBF6C0-5C74-B6B1-40B0-DC7C2FBAC787}"/>
              </a:ext>
            </a:extLst>
          </p:cNvPr>
          <p:cNvSpPr/>
          <p:nvPr/>
        </p:nvSpPr>
        <p:spPr>
          <a:xfrm>
            <a:off x="5034830" y="3922217"/>
            <a:ext cx="2589651" cy="6026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45E69A69-C837-2106-59A4-D124AC67CA2C}"/>
              </a:ext>
            </a:extLst>
          </p:cNvPr>
          <p:cNvSpPr/>
          <p:nvPr/>
        </p:nvSpPr>
        <p:spPr>
          <a:xfrm>
            <a:off x="3699062" y="3922217"/>
            <a:ext cx="1014132" cy="4439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748DB6A2-FEFD-CA5B-6DCF-7F44782A8ADE}"/>
              </a:ext>
            </a:extLst>
          </p:cNvPr>
          <p:cNvSpPr>
            <a:spLocks noGrp="1"/>
          </p:cNvSpPr>
          <p:nvPr>
            <p:ph type="title"/>
          </p:nvPr>
        </p:nvSpPr>
        <p:spPr>
          <a:xfrm>
            <a:off x="1902940" y="365125"/>
            <a:ext cx="9450859" cy="1325563"/>
          </a:xfrm>
        </p:spPr>
        <p:txBody>
          <a:bodyPr>
            <a:normAutofit/>
          </a:bodyPr>
          <a:lstStyle/>
          <a:p>
            <a:r>
              <a:rPr lang="en-US" sz="4400" dirty="0"/>
              <a:t>Improve retrieval with STARS:</a:t>
            </a:r>
            <a:endParaRPr lang="en-US" dirty="0"/>
          </a:p>
        </p:txBody>
      </p:sp>
      <p:sp>
        <p:nvSpPr>
          <p:cNvPr id="14" name="Slide Number Placeholder 3">
            <a:extLst>
              <a:ext uri="{FF2B5EF4-FFF2-40B4-BE49-F238E27FC236}">
                <a16:creationId xmlns:a16="http://schemas.microsoft.com/office/drawing/2014/main" id="{C094F66E-7D9A-4C94-1B71-C9D92DF57DC3}"/>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7</a:t>
            </a:fld>
            <a:endParaRPr lang="en-US" sz="1200" dirty="0"/>
          </a:p>
        </p:txBody>
      </p:sp>
    </p:spTree>
    <p:custDataLst>
      <p:tags r:id="rId1"/>
    </p:custDataLst>
    <p:extLst>
      <p:ext uri="{BB962C8B-B14F-4D97-AF65-F5344CB8AC3E}">
        <p14:creationId xmlns:p14="http://schemas.microsoft.com/office/powerpoint/2010/main" val="78083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xit" presetSubtype="0" fill="hold" grpId="1"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500"/>
                                        <p:tgtEl>
                                          <p:spTgt spid="6">
                                            <p:txEl>
                                              <p:pRg st="2" end="2"/>
                                            </p:txEl>
                                          </p:spTgt>
                                        </p:tgtEl>
                                      </p:cBhvr>
                                    </p:animEffect>
                                  </p:childTnLst>
                                </p:cTn>
                              </p:par>
                              <p:par>
                                <p:cTn id="27" presetID="10" presetClass="exit" presetSubtype="0" fill="hold" grpId="1"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1AA3-A685-A33A-BF5D-5E45EB24A73E}"/>
              </a:ext>
            </a:extLst>
          </p:cNvPr>
          <p:cNvSpPr>
            <a:spLocks noGrp="1"/>
          </p:cNvSpPr>
          <p:nvPr>
            <p:ph type="title"/>
          </p:nvPr>
        </p:nvSpPr>
        <p:spPr/>
        <p:txBody>
          <a:bodyPr/>
          <a:lstStyle/>
          <a:p>
            <a:r>
              <a:rPr lang="en-US" dirty="0"/>
              <a:t>Analysis and Repair</a:t>
            </a:r>
          </a:p>
        </p:txBody>
      </p:sp>
      <p:sp>
        <p:nvSpPr>
          <p:cNvPr id="4" name="Footer Placeholder 3">
            <a:extLst>
              <a:ext uri="{FF2B5EF4-FFF2-40B4-BE49-F238E27FC236}">
                <a16:creationId xmlns:a16="http://schemas.microsoft.com/office/drawing/2014/main" id="{25BD4AE9-5FB3-2B8E-7322-EAAC7DC679FA}"/>
              </a:ext>
            </a:extLst>
          </p:cNvPr>
          <p:cNvSpPr>
            <a:spLocks noGrp="1"/>
          </p:cNvSpPr>
          <p:nvPr>
            <p:ph type="ftr" sz="quarter" idx="11"/>
          </p:nvPr>
        </p:nvSpPr>
        <p:spPr/>
        <p:txBody>
          <a:bodyPr/>
          <a:lstStyle/>
          <a:p>
            <a:r>
              <a:rPr lang="en-US" dirty="0"/>
              <a:t>(c) 2024 Center for Integrated Cognition</a:t>
            </a:r>
          </a:p>
        </p:txBody>
      </p:sp>
      <p:pic>
        <p:nvPicPr>
          <p:cNvPr id="6" name="Picture 5">
            <a:extLst>
              <a:ext uri="{FF2B5EF4-FFF2-40B4-BE49-F238E27FC236}">
                <a16:creationId xmlns:a16="http://schemas.microsoft.com/office/drawing/2014/main" id="{0ECDD094-C7A4-8808-ABB9-24F469CC6B45}"/>
              </a:ext>
            </a:extLst>
          </p:cNvPr>
          <p:cNvPicPr>
            <a:picLocks noChangeAspect="1"/>
          </p:cNvPicPr>
          <p:nvPr/>
        </p:nvPicPr>
        <p:blipFill rotWithShape="1">
          <a:blip r:embed="rId4">
            <a:extLst>
              <a:ext uri="{28A0092B-C50C-407E-A947-70E740481C1C}">
                <a14:useLocalDpi xmlns:a14="http://schemas.microsoft.com/office/drawing/2010/main" val="0"/>
              </a:ext>
            </a:extLst>
          </a:blip>
          <a:srcRect t="10142" b="6753"/>
          <a:stretch/>
        </p:blipFill>
        <p:spPr>
          <a:xfrm>
            <a:off x="1211306" y="1688348"/>
            <a:ext cx="10498214" cy="4790971"/>
          </a:xfrm>
          <a:prstGeom prst="rect">
            <a:avLst/>
          </a:prstGeom>
        </p:spPr>
      </p:pic>
      <p:grpSp>
        <p:nvGrpSpPr>
          <p:cNvPr id="7" name="Group 6">
            <a:extLst>
              <a:ext uri="{FF2B5EF4-FFF2-40B4-BE49-F238E27FC236}">
                <a16:creationId xmlns:a16="http://schemas.microsoft.com/office/drawing/2014/main" id="{0C06795F-69BA-0D16-78F7-125E8A50A029}"/>
              </a:ext>
            </a:extLst>
          </p:cNvPr>
          <p:cNvGrpSpPr/>
          <p:nvPr/>
        </p:nvGrpSpPr>
        <p:grpSpPr>
          <a:xfrm>
            <a:off x="1166713" y="1629821"/>
            <a:ext cx="4343463" cy="843238"/>
            <a:chOff x="57005" y="1546563"/>
            <a:chExt cx="3817329" cy="723497"/>
          </a:xfrm>
        </p:grpSpPr>
        <p:sp>
          <p:nvSpPr>
            <p:cNvPr id="8" name="Rectangle: Rounded Corners 7">
              <a:extLst>
                <a:ext uri="{FF2B5EF4-FFF2-40B4-BE49-F238E27FC236}">
                  <a16:creationId xmlns:a16="http://schemas.microsoft.com/office/drawing/2014/main" id="{FC05A0D5-70C5-BA76-5263-6CF273DB187A}"/>
                </a:ext>
              </a:extLst>
            </p:cNvPr>
            <p:cNvSpPr/>
            <p:nvPr/>
          </p:nvSpPr>
          <p:spPr>
            <a:xfrm>
              <a:off x="57005" y="1546563"/>
              <a:ext cx="3774540" cy="723497"/>
            </a:xfrm>
            <a:prstGeom prst="roundRect">
              <a:avLst/>
            </a:prstGeom>
            <a:solidFill>
              <a:srgbClr val="D9D9D9"/>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a:endParaRPr>
            </a:p>
          </p:txBody>
        </p:sp>
        <p:sp>
          <p:nvSpPr>
            <p:cNvPr id="9" name="TextBox 8">
              <a:extLst>
                <a:ext uri="{FF2B5EF4-FFF2-40B4-BE49-F238E27FC236}">
                  <a16:creationId xmlns:a16="http://schemas.microsoft.com/office/drawing/2014/main" id="{276C508D-7316-7146-24DA-7F3C88E37A33}"/>
                </a:ext>
              </a:extLst>
            </p:cNvPr>
            <p:cNvSpPr txBox="1"/>
            <p:nvPr/>
          </p:nvSpPr>
          <p:spPr>
            <a:xfrm>
              <a:off x="119158" y="1596780"/>
              <a:ext cx="3755176" cy="660179"/>
            </a:xfrm>
            <a:prstGeom prst="rect">
              <a:avLst/>
            </a:prstGeom>
            <a:noFill/>
          </p:spPr>
          <p:txBody>
            <a:bodyPr wrap="square" rtlCol="0">
              <a:spAutoFit/>
            </a:bodyPr>
            <a:lstStyle/>
            <a:p>
              <a:r>
                <a:rPr lang="en-US" sz="1600" b="1" dirty="0">
                  <a:solidFill>
                    <a:prstClr val="black"/>
                  </a:solidFill>
                  <a:latin typeface="Helvetica Neue" panose="02000503000000020004"/>
                </a:rPr>
                <a:t>LLM initial response: </a:t>
              </a:r>
            </a:p>
            <a:p>
              <a:r>
                <a:rPr lang="en-US" sz="1400" dirty="0">
                  <a:solidFill>
                    <a:prstClr val="black"/>
                  </a:solidFill>
                  <a:latin typeface="Helvetica Neue" panose="02000503000000020004"/>
                </a:rPr>
                <a:t>The goal is that the ceramic-bowl is in the dish rack and the dish rack is in the cabinet.</a:t>
              </a:r>
            </a:p>
          </p:txBody>
        </p:sp>
      </p:grpSp>
      <p:sp>
        <p:nvSpPr>
          <p:cNvPr id="10" name="Rectangle: Rounded Corners 9">
            <a:extLst>
              <a:ext uri="{FF2B5EF4-FFF2-40B4-BE49-F238E27FC236}">
                <a16:creationId xmlns:a16="http://schemas.microsoft.com/office/drawing/2014/main" id="{953C1764-5A86-ED1C-377E-5ED453752931}"/>
              </a:ext>
            </a:extLst>
          </p:cNvPr>
          <p:cNvSpPr/>
          <p:nvPr/>
        </p:nvSpPr>
        <p:spPr>
          <a:xfrm>
            <a:off x="6389955" y="1633314"/>
            <a:ext cx="5306670" cy="1325563"/>
          </a:xfrm>
          <a:prstGeom prst="roundRect">
            <a:avLst/>
          </a:prstGeom>
          <a:solidFill>
            <a:schemeClr val="bg1">
              <a:lumMod val="85000"/>
            </a:schemeClr>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a:endParaRPr>
          </a:p>
        </p:txBody>
      </p:sp>
      <p:sp>
        <p:nvSpPr>
          <p:cNvPr id="11" name="TextBox 10">
            <a:extLst>
              <a:ext uri="{FF2B5EF4-FFF2-40B4-BE49-F238E27FC236}">
                <a16:creationId xmlns:a16="http://schemas.microsoft.com/office/drawing/2014/main" id="{265F625D-7C3F-E732-F4A6-DE607A612B80}"/>
              </a:ext>
            </a:extLst>
          </p:cNvPr>
          <p:cNvSpPr txBox="1"/>
          <p:nvPr/>
        </p:nvSpPr>
        <p:spPr>
          <a:xfrm>
            <a:off x="6789616" y="1640330"/>
            <a:ext cx="4808606" cy="338554"/>
          </a:xfrm>
          <a:prstGeom prst="rect">
            <a:avLst/>
          </a:prstGeom>
          <a:noFill/>
        </p:spPr>
        <p:txBody>
          <a:bodyPr wrap="square" rtlCol="0">
            <a:spAutoFit/>
          </a:bodyPr>
          <a:lstStyle/>
          <a:p>
            <a:r>
              <a:rPr lang="en-US" sz="1600" b="1" u="sng" dirty="0">
                <a:solidFill>
                  <a:prstClr val="black"/>
                </a:solidFill>
                <a:latin typeface="Helvetica Neue" panose="02000503000000020004"/>
              </a:rPr>
              <a:t>Knowledge sources for Analysis of Mismatches</a:t>
            </a:r>
          </a:p>
        </p:txBody>
      </p:sp>
      <p:grpSp>
        <p:nvGrpSpPr>
          <p:cNvPr id="12" name="Group 11">
            <a:extLst>
              <a:ext uri="{FF2B5EF4-FFF2-40B4-BE49-F238E27FC236}">
                <a16:creationId xmlns:a16="http://schemas.microsoft.com/office/drawing/2014/main" id="{D94606C0-4347-8408-901A-11364FED5E4E}"/>
              </a:ext>
            </a:extLst>
          </p:cNvPr>
          <p:cNvGrpSpPr/>
          <p:nvPr/>
        </p:nvGrpSpPr>
        <p:grpSpPr>
          <a:xfrm>
            <a:off x="6577863" y="1927748"/>
            <a:ext cx="1298048" cy="307777"/>
            <a:chOff x="747584" y="5241839"/>
            <a:chExt cx="1298048" cy="307777"/>
          </a:xfrm>
        </p:grpSpPr>
        <p:sp>
          <p:nvSpPr>
            <p:cNvPr id="13" name="TextBox 12">
              <a:extLst>
                <a:ext uri="{FF2B5EF4-FFF2-40B4-BE49-F238E27FC236}">
                  <a16:creationId xmlns:a16="http://schemas.microsoft.com/office/drawing/2014/main" id="{612F451D-E97F-C61F-3A22-D62D80867A98}"/>
                </a:ext>
              </a:extLst>
            </p:cNvPr>
            <p:cNvSpPr txBox="1"/>
            <p:nvPr/>
          </p:nvSpPr>
          <p:spPr>
            <a:xfrm>
              <a:off x="930041" y="5241839"/>
              <a:ext cx="111559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D7D31"/>
                  </a:solidFill>
                  <a:uLnTx/>
                  <a:uFillTx/>
                  <a:latin typeface="Helvetica Neue" panose="02000503000000020004"/>
                </a:rPr>
                <a:t>Language</a:t>
              </a:r>
            </a:p>
          </p:txBody>
        </p:sp>
        <p:sp>
          <p:nvSpPr>
            <p:cNvPr id="14" name="Oval 13">
              <a:extLst>
                <a:ext uri="{FF2B5EF4-FFF2-40B4-BE49-F238E27FC236}">
                  <a16:creationId xmlns:a16="http://schemas.microsoft.com/office/drawing/2014/main" id="{3F688FCC-DA94-9F67-640B-E86B57A0D9C6}"/>
                </a:ext>
              </a:extLst>
            </p:cNvPr>
            <p:cNvSpPr/>
            <p:nvPr/>
          </p:nvSpPr>
          <p:spPr>
            <a:xfrm>
              <a:off x="747584" y="5288692"/>
              <a:ext cx="191530" cy="216478"/>
            </a:xfrm>
            <a:prstGeom prst="ellipse">
              <a:avLst/>
            </a:prstGeom>
            <a:solidFill>
              <a:srgbClr val="ED7D31"/>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Helvetica Neue" panose="02000503000000020004"/>
                </a:rPr>
                <a:t>1</a:t>
              </a:r>
            </a:p>
          </p:txBody>
        </p:sp>
      </p:grpSp>
      <p:grpSp>
        <p:nvGrpSpPr>
          <p:cNvPr id="15" name="Group 14">
            <a:extLst>
              <a:ext uri="{FF2B5EF4-FFF2-40B4-BE49-F238E27FC236}">
                <a16:creationId xmlns:a16="http://schemas.microsoft.com/office/drawing/2014/main" id="{28533E99-8C3B-73E8-8BB2-3FC0A97FB868}"/>
              </a:ext>
            </a:extLst>
          </p:cNvPr>
          <p:cNvGrpSpPr/>
          <p:nvPr/>
        </p:nvGrpSpPr>
        <p:grpSpPr>
          <a:xfrm>
            <a:off x="7845257" y="1931431"/>
            <a:ext cx="1269637" cy="307777"/>
            <a:chOff x="2494005" y="5519871"/>
            <a:chExt cx="1269637" cy="307777"/>
          </a:xfrm>
        </p:grpSpPr>
        <p:sp>
          <p:nvSpPr>
            <p:cNvPr id="16" name="TextBox 15">
              <a:extLst>
                <a:ext uri="{FF2B5EF4-FFF2-40B4-BE49-F238E27FC236}">
                  <a16:creationId xmlns:a16="http://schemas.microsoft.com/office/drawing/2014/main" id="{B4093BF6-7952-B4EC-98F2-25EA6B4A554D}"/>
                </a:ext>
              </a:extLst>
            </p:cNvPr>
            <p:cNvSpPr txBox="1"/>
            <p:nvPr/>
          </p:nvSpPr>
          <p:spPr>
            <a:xfrm>
              <a:off x="2664105" y="5519871"/>
              <a:ext cx="109953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7E32"/>
                  </a:solidFill>
                  <a:effectLst/>
                  <a:uLnTx/>
                  <a:uFillTx/>
                  <a:latin typeface="Helvetica Neue" panose="02000503000000020004"/>
                </a:rPr>
                <a:t>Situation</a:t>
              </a:r>
            </a:p>
          </p:txBody>
        </p:sp>
        <p:sp>
          <p:nvSpPr>
            <p:cNvPr id="17" name="Oval 16">
              <a:extLst>
                <a:ext uri="{FF2B5EF4-FFF2-40B4-BE49-F238E27FC236}">
                  <a16:creationId xmlns:a16="http://schemas.microsoft.com/office/drawing/2014/main" id="{8DDF3646-D86E-5CC6-58F3-F13474876771}"/>
                </a:ext>
              </a:extLst>
            </p:cNvPr>
            <p:cNvSpPr/>
            <p:nvPr/>
          </p:nvSpPr>
          <p:spPr>
            <a:xfrm>
              <a:off x="2494005" y="5566724"/>
              <a:ext cx="191530" cy="216478"/>
            </a:xfrm>
            <a:prstGeom prst="ellipse">
              <a:avLst/>
            </a:prstGeom>
            <a:solidFill>
              <a:srgbClr val="507E32"/>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Helvetica Neue" panose="02000503000000020004"/>
                </a:rPr>
                <a:t>2</a:t>
              </a:r>
            </a:p>
          </p:txBody>
        </p:sp>
      </p:grpSp>
      <p:grpSp>
        <p:nvGrpSpPr>
          <p:cNvPr id="18" name="Group 17">
            <a:extLst>
              <a:ext uri="{FF2B5EF4-FFF2-40B4-BE49-F238E27FC236}">
                <a16:creationId xmlns:a16="http://schemas.microsoft.com/office/drawing/2014/main" id="{32DE3F4C-B9D9-177C-ADA8-77AF093C10ED}"/>
              </a:ext>
            </a:extLst>
          </p:cNvPr>
          <p:cNvGrpSpPr/>
          <p:nvPr/>
        </p:nvGrpSpPr>
        <p:grpSpPr>
          <a:xfrm>
            <a:off x="9216440" y="1912972"/>
            <a:ext cx="2668276" cy="307777"/>
            <a:chOff x="3751144" y="5523755"/>
            <a:chExt cx="3087669" cy="307777"/>
          </a:xfrm>
        </p:grpSpPr>
        <p:sp>
          <p:nvSpPr>
            <p:cNvPr id="19" name="TextBox 18">
              <a:extLst>
                <a:ext uri="{FF2B5EF4-FFF2-40B4-BE49-F238E27FC236}">
                  <a16:creationId xmlns:a16="http://schemas.microsoft.com/office/drawing/2014/main" id="{868D6B68-BAAE-C485-E8C2-0D21B5EB37F5}"/>
                </a:ext>
              </a:extLst>
            </p:cNvPr>
            <p:cNvSpPr txBox="1"/>
            <p:nvPr/>
          </p:nvSpPr>
          <p:spPr>
            <a:xfrm>
              <a:off x="3979684" y="5523755"/>
              <a:ext cx="2859129"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uLnTx/>
                  <a:uFillTx/>
                  <a:latin typeface="Helvetica Neue" panose="02000503000000020004"/>
                </a:rPr>
                <a:t>Affordances/Embodiment</a:t>
              </a:r>
            </a:p>
          </p:txBody>
        </p:sp>
        <p:sp>
          <p:nvSpPr>
            <p:cNvPr id="20" name="Oval 19">
              <a:extLst>
                <a:ext uri="{FF2B5EF4-FFF2-40B4-BE49-F238E27FC236}">
                  <a16:creationId xmlns:a16="http://schemas.microsoft.com/office/drawing/2014/main" id="{15D0F067-74EC-3F8A-8056-A638AE42F8D3}"/>
                </a:ext>
              </a:extLst>
            </p:cNvPr>
            <p:cNvSpPr/>
            <p:nvPr/>
          </p:nvSpPr>
          <p:spPr>
            <a:xfrm>
              <a:off x="3751144" y="5570608"/>
              <a:ext cx="219077" cy="216478"/>
            </a:xfrm>
            <a:prstGeom prst="ellipse">
              <a:avLst/>
            </a:prstGeom>
            <a:solidFill>
              <a:srgbClr val="0070C0"/>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Helvetica Neue" panose="02000503000000020004"/>
                </a:rPr>
                <a:t>3</a:t>
              </a:r>
            </a:p>
          </p:txBody>
        </p:sp>
      </p:grpSp>
      <p:sp>
        <p:nvSpPr>
          <p:cNvPr id="21" name="TextBox 20">
            <a:extLst>
              <a:ext uri="{FF2B5EF4-FFF2-40B4-BE49-F238E27FC236}">
                <a16:creationId xmlns:a16="http://schemas.microsoft.com/office/drawing/2014/main" id="{1EE18656-3CCC-D616-88F9-7E9A2C0209BF}"/>
              </a:ext>
            </a:extLst>
          </p:cNvPr>
          <p:cNvSpPr txBox="1"/>
          <p:nvPr/>
        </p:nvSpPr>
        <p:spPr>
          <a:xfrm>
            <a:off x="6772934" y="2213768"/>
            <a:ext cx="1285265" cy="738664"/>
          </a:xfrm>
          <a:prstGeom prst="rect">
            <a:avLst/>
          </a:prstGeom>
          <a:noFill/>
        </p:spPr>
        <p:txBody>
          <a:bodyPr wrap="square" rtlCol="0">
            <a:spAutoFit/>
          </a:bodyPr>
          <a:lstStyle/>
          <a:p>
            <a:r>
              <a:rPr lang="en-US" sz="1400" b="1" dirty="0">
                <a:solidFill>
                  <a:srgbClr val="ED7D31"/>
                </a:solidFill>
                <a:latin typeface="Helvetica Neue" panose="02000503000000020004"/>
              </a:rPr>
              <a:t>NLP Parser,</a:t>
            </a:r>
          </a:p>
          <a:p>
            <a:r>
              <a:rPr lang="en-US" sz="1400" b="1" dirty="0">
                <a:solidFill>
                  <a:srgbClr val="ED7D31"/>
                </a:solidFill>
                <a:latin typeface="Helvetica Neue" panose="02000503000000020004"/>
              </a:rPr>
              <a:t>Semantic </a:t>
            </a:r>
            <a:br>
              <a:rPr lang="en-US" sz="1400" b="1" dirty="0">
                <a:solidFill>
                  <a:srgbClr val="ED7D31"/>
                </a:solidFill>
                <a:latin typeface="Helvetica Neue" panose="02000503000000020004"/>
              </a:rPr>
            </a:br>
            <a:r>
              <a:rPr lang="en-US" sz="1400" b="1" dirty="0">
                <a:solidFill>
                  <a:srgbClr val="ED7D31"/>
                </a:solidFill>
                <a:latin typeface="Helvetica Neue" panose="02000503000000020004"/>
              </a:rPr>
              <a:t>Memory</a:t>
            </a:r>
          </a:p>
        </p:txBody>
      </p:sp>
      <p:sp>
        <p:nvSpPr>
          <p:cNvPr id="22" name="TextBox 21">
            <a:extLst>
              <a:ext uri="{FF2B5EF4-FFF2-40B4-BE49-F238E27FC236}">
                <a16:creationId xmlns:a16="http://schemas.microsoft.com/office/drawing/2014/main" id="{8740058A-1DD2-83CB-AEC3-775482741AFF}"/>
              </a:ext>
            </a:extLst>
          </p:cNvPr>
          <p:cNvSpPr txBox="1"/>
          <p:nvPr/>
        </p:nvSpPr>
        <p:spPr>
          <a:xfrm>
            <a:off x="9437383" y="2211435"/>
            <a:ext cx="1814004" cy="523220"/>
          </a:xfrm>
          <a:prstGeom prst="rect">
            <a:avLst/>
          </a:prstGeom>
          <a:noFill/>
        </p:spPr>
        <p:txBody>
          <a:bodyPr wrap="square" rtlCol="0">
            <a:spAutoFit/>
          </a:bodyPr>
          <a:lstStyle/>
          <a:p>
            <a:r>
              <a:rPr lang="en-US" sz="1400" b="1" dirty="0">
                <a:solidFill>
                  <a:srgbClr val="0070C0"/>
                </a:solidFill>
                <a:latin typeface="Helvetica Neue" panose="02000503000000020004"/>
              </a:rPr>
              <a:t>Environment,</a:t>
            </a:r>
          </a:p>
          <a:p>
            <a:r>
              <a:rPr lang="en-US" sz="1400" b="1" dirty="0">
                <a:solidFill>
                  <a:srgbClr val="0070C0"/>
                </a:solidFill>
                <a:latin typeface="Helvetica Neue" panose="02000503000000020004"/>
              </a:rPr>
              <a:t>Semantic Memory</a:t>
            </a:r>
          </a:p>
        </p:txBody>
      </p:sp>
      <p:sp>
        <p:nvSpPr>
          <p:cNvPr id="23" name="TextBox 22">
            <a:extLst>
              <a:ext uri="{FF2B5EF4-FFF2-40B4-BE49-F238E27FC236}">
                <a16:creationId xmlns:a16="http://schemas.microsoft.com/office/drawing/2014/main" id="{A2D42CD4-BCF0-1434-D2E1-E7F0F68D569A}"/>
              </a:ext>
            </a:extLst>
          </p:cNvPr>
          <p:cNvSpPr txBox="1"/>
          <p:nvPr/>
        </p:nvSpPr>
        <p:spPr>
          <a:xfrm>
            <a:off x="7995775" y="2211513"/>
            <a:ext cx="1539099" cy="523220"/>
          </a:xfrm>
          <a:prstGeom prst="rect">
            <a:avLst/>
          </a:prstGeom>
          <a:noFill/>
        </p:spPr>
        <p:txBody>
          <a:bodyPr wrap="square" rtlCol="0">
            <a:spAutoFit/>
          </a:bodyPr>
          <a:lstStyle/>
          <a:p>
            <a:r>
              <a:rPr lang="en-US" sz="1400" b="1" dirty="0">
                <a:solidFill>
                  <a:srgbClr val="507E32"/>
                </a:solidFill>
                <a:latin typeface="Helvetica Neue" panose="02000503000000020004"/>
              </a:rPr>
              <a:t>Environment grounding</a:t>
            </a:r>
          </a:p>
        </p:txBody>
      </p:sp>
      <p:sp>
        <p:nvSpPr>
          <p:cNvPr id="24" name="Rectangle 23">
            <a:extLst>
              <a:ext uri="{FF2B5EF4-FFF2-40B4-BE49-F238E27FC236}">
                <a16:creationId xmlns:a16="http://schemas.microsoft.com/office/drawing/2014/main" id="{F7E3B934-918F-F4A8-7165-65C5F0C3793E}"/>
              </a:ext>
            </a:extLst>
          </p:cNvPr>
          <p:cNvSpPr/>
          <p:nvPr/>
        </p:nvSpPr>
        <p:spPr>
          <a:xfrm>
            <a:off x="5580375" y="5417477"/>
            <a:ext cx="1206504" cy="418686"/>
          </a:xfrm>
          <a:prstGeom prst="rect">
            <a:avLst/>
          </a:prstGeom>
          <a:solidFill>
            <a:srgbClr val="FFFFFF">
              <a:alpha val="81176"/>
            </a:srgbClr>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7E32"/>
                </a:solidFill>
                <a:effectLst/>
                <a:uLnTx/>
                <a:uFillTx/>
                <a:latin typeface="Helvetica Neue" panose="02000503000000020004"/>
              </a:rPr>
              <a:t>ceramic-bowl</a:t>
            </a:r>
          </a:p>
        </p:txBody>
      </p:sp>
      <p:sp>
        <p:nvSpPr>
          <p:cNvPr id="25" name="Rectangle 24">
            <a:extLst>
              <a:ext uri="{FF2B5EF4-FFF2-40B4-BE49-F238E27FC236}">
                <a16:creationId xmlns:a16="http://schemas.microsoft.com/office/drawing/2014/main" id="{782A539A-3BBE-0461-E488-2EDAF2F2A2B6}"/>
              </a:ext>
            </a:extLst>
          </p:cNvPr>
          <p:cNvSpPr/>
          <p:nvPr/>
        </p:nvSpPr>
        <p:spPr>
          <a:xfrm>
            <a:off x="5253909" y="4741839"/>
            <a:ext cx="1206504" cy="323244"/>
          </a:xfrm>
          <a:prstGeom prst="rect">
            <a:avLst/>
          </a:prstGeom>
          <a:solidFill>
            <a:srgbClr val="FFFFFF">
              <a:alpha val="81176"/>
            </a:srgbClr>
          </a:solidFill>
          <a:ln w="31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7E32"/>
                </a:solidFill>
                <a:effectLst/>
                <a:uLnTx/>
                <a:uFillTx/>
                <a:latin typeface="Helvetica Neue" panose="02000503000000020004"/>
              </a:rPr>
              <a:t>dish rack</a:t>
            </a:r>
          </a:p>
        </p:txBody>
      </p:sp>
      <p:grpSp>
        <p:nvGrpSpPr>
          <p:cNvPr id="26" name="Group 25">
            <a:extLst>
              <a:ext uri="{FF2B5EF4-FFF2-40B4-BE49-F238E27FC236}">
                <a16:creationId xmlns:a16="http://schemas.microsoft.com/office/drawing/2014/main" id="{92D14C9E-BBDC-BC5E-CDAE-18DD43B13D06}"/>
              </a:ext>
            </a:extLst>
          </p:cNvPr>
          <p:cNvGrpSpPr/>
          <p:nvPr/>
        </p:nvGrpSpPr>
        <p:grpSpPr>
          <a:xfrm>
            <a:off x="8562662" y="5602363"/>
            <a:ext cx="3221393" cy="876957"/>
            <a:chOff x="5984761" y="4994799"/>
            <a:chExt cx="3221393" cy="876957"/>
          </a:xfrm>
        </p:grpSpPr>
        <p:sp>
          <p:nvSpPr>
            <p:cNvPr id="27" name="Rectangle: Rounded Corners 26">
              <a:extLst>
                <a:ext uri="{FF2B5EF4-FFF2-40B4-BE49-F238E27FC236}">
                  <a16:creationId xmlns:a16="http://schemas.microsoft.com/office/drawing/2014/main" id="{6A3A3984-AAF7-336B-7B7B-E087D39C2970}"/>
                </a:ext>
              </a:extLst>
            </p:cNvPr>
            <p:cNvSpPr/>
            <p:nvPr/>
          </p:nvSpPr>
          <p:spPr>
            <a:xfrm>
              <a:off x="5984761" y="4994799"/>
              <a:ext cx="3133028" cy="876957"/>
            </a:xfrm>
            <a:prstGeom prst="roundRect">
              <a:avLst/>
            </a:prstGeom>
            <a:solidFill>
              <a:schemeClr val="bg1">
                <a:lumMod val="85000"/>
              </a:schemeClr>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a:endParaRPr>
            </a:p>
          </p:txBody>
        </p:sp>
        <p:sp>
          <p:nvSpPr>
            <p:cNvPr id="28" name="TextBox 27">
              <a:extLst>
                <a:ext uri="{FF2B5EF4-FFF2-40B4-BE49-F238E27FC236}">
                  <a16:creationId xmlns:a16="http://schemas.microsoft.com/office/drawing/2014/main" id="{8C060F0A-EC43-4A5B-096D-F4721BE6A812}"/>
                </a:ext>
              </a:extLst>
            </p:cNvPr>
            <p:cNvSpPr txBox="1"/>
            <p:nvPr/>
          </p:nvSpPr>
          <p:spPr>
            <a:xfrm>
              <a:off x="6073126" y="4994800"/>
              <a:ext cx="3133028" cy="846386"/>
            </a:xfrm>
            <a:prstGeom prst="rect">
              <a:avLst/>
            </a:prstGeom>
            <a:noFill/>
          </p:spPr>
          <p:txBody>
            <a:bodyPr wrap="square">
              <a:spAutoFit/>
            </a:bodyPr>
            <a:lstStyle/>
            <a:p>
              <a:r>
                <a:rPr lang="en-US" sz="1600" b="1" u="sng" dirty="0">
                  <a:solidFill>
                    <a:prstClr val="black"/>
                  </a:solidFill>
                  <a:latin typeface="Helvetica Neue" panose="02000503000000020004"/>
                </a:rPr>
                <a:t>Repair prompts:</a:t>
              </a:r>
            </a:p>
            <a:p>
              <a:pPr>
                <a:spcBef>
                  <a:spcPts val="600"/>
                </a:spcBef>
              </a:pPr>
              <a:r>
                <a:rPr lang="en-US" sz="1400" dirty="0">
                  <a:solidFill>
                    <a:prstClr val="black"/>
                  </a:solidFill>
                  <a:latin typeface="Helvetica Neue" panose="02000503000000020004"/>
                </a:rPr>
                <a:t>…No. Cannot see a cabinet.</a:t>
              </a:r>
            </a:p>
            <a:p>
              <a:r>
                <a:rPr lang="en-US" sz="1400" dirty="0">
                  <a:solidFill>
                    <a:prstClr val="black"/>
                  </a:solidFill>
                  <a:latin typeface="Helvetica Neue" panose="02000503000000020004"/>
                </a:rPr>
                <a:t>...No. Dish rack is not grabbable.</a:t>
              </a:r>
            </a:p>
          </p:txBody>
        </p:sp>
      </p:grpSp>
      <p:sp>
        <p:nvSpPr>
          <p:cNvPr id="29" name="Rectangle: Rounded Corners 28">
            <a:extLst>
              <a:ext uri="{FF2B5EF4-FFF2-40B4-BE49-F238E27FC236}">
                <a16:creationId xmlns:a16="http://schemas.microsoft.com/office/drawing/2014/main" id="{1EA95311-A0A1-8BC8-7BAE-2F8F6C027B3C}"/>
              </a:ext>
            </a:extLst>
          </p:cNvPr>
          <p:cNvSpPr/>
          <p:nvPr/>
        </p:nvSpPr>
        <p:spPr>
          <a:xfrm>
            <a:off x="1194150" y="2523276"/>
            <a:ext cx="3774540" cy="2848980"/>
          </a:xfrm>
          <a:prstGeom prst="roundRect">
            <a:avLst/>
          </a:prstGeom>
          <a:solidFill>
            <a:schemeClr val="bg1">
              <a:lumMod val="85000"/>
            </a:schemeClr>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a:endParaRPr>
          </a:p>
        </p:txBody>
      </p:sp>
      <p:sp>
        <p:nvSpPr>
          <p:cNvPr id="30" name="TextBox 29">
            <a:extLst>
              <a:ext uri="{FF2B5EF4-FFF2-40B4-BE49-F238E27FC236}">
                <a16:creationId xmlns:a16="http://schemas.microsoft.com/office/drawing/2014/main" id="{885B0D8A-CEC6-EDF5-001F-391C61F5EC23}"/>
              </a:ext>
            </a:extLst>
          </p:cNvPr>
          <p:cNvSpPr txBox="1"/>
          <p:nvPr/>
        </p:nvSpPr>
        <p:spPr>
          <a:xfrm>
            <a:off x="1254604" y="2560536"/>
            <a:ext cx="3714086" cy="2723823"/>
          </a:xfrm>
          <a:prstGeom prst="rect">
            <a:avLst/>
          </a:prstGeom>
          <a:noFill/>
        </p:spPr>
        <p:txBody>
          <a:bodyPr wrap="square" rtlCol="0">
            <a:spAutoFit/>
          </a:bodyPr>
          <a:lstStyle/>
          <a:p>
            <a:r>
              <a:rPr lang="en-US" sz="1600" b="1" dirty="0">
                <a:solidFill>
                  <a:prstClr val="black"/>
                </a:solidFill>
                <a:latin typeface="Helvetica Neue" panose="02000503000000020004"/>
              </a:rPr>
              <a:t>   Analyze via internal simulation:</a:t>
            </a:r>
          </a:p>
          <a:p>
            <a:pPr>
              <a:spcBef>
                <a:spcPts val="600"/>
              </a:spcBef>
            </a:pPr>
            <a:r>
              <a:rPr lang="en-US" sz="1400" dirty="0">
                <a:solidFill>
                  <a:prstClr val="black"/>
                </a:solidFill>
                <a:latin typeface="Helvetica Neue" panose="02000503000000020004"/>
              </a:rPr>
              <a:t>(Robot simulates learning from response to proactively identify issues) </a:t>
            </a:r>
          </a:p>
          <a:p>
            <a:pPr>
              <a:spcBef>
                <a:spcPts val="600"/>
              </a:spcBef>
            </a:pPr>
            <a:r>
              <a:rPr lang="en-US" sz="1400" b="1" dirty="0">
                <a:solidFill>
                  <a:srgbClr val="ED7D31"/>
                </a:solidFill>
                <a:latin typeface="Helvetica Neue" panose="02000503000000020004"/>
              </a:rPr>
              <a:t>1. Parse response and evaluate for language mismatches, unknown terms</a:t>
            </a:r>
          </a:p>
          <a:p>
            <a:pPr>
              <a:spcBef>
                <a:spcPts val="1200"/>
              </a:spcBef>
            </a:pPr>
            <a:r>
              <a:rPr lang="en-US" sz="1400" b="1" dirty="0">
                <a:solidFill>
                  <a:srgbClr val="507E32"/>
                </a:solidFill>
                <a:latin typeface="Helvetica Neue" panose="02000503000000020004"/>
              </a:rPr>
              <a:t>2. Ground referents to environment, identify ungrounded refs: “cabinet”</a:t>
            </a:r>
          </a:p>
          <a:p>
            <a:pPr>
              <a:spcBef>
                <a:spcPts val="1200"/>
              </a:spcBef>
            </a:pPr>
            <a:r>
              <a:rPr lang="en-US" sz="1400" dirty="0">
                <a:solidFill>
                  <a:srgbClr val="0070C0"/>
                </a:solidFill>
                <a:latin typeface="Helvetica Neue" panose="02000503000000020004"/>
              </a:rPr>
              <a:t>3. Analyze if achievable given affordances</a:t>
            </a:r>
            <a:br>
              <a:rPr lang="en-US" sz="1400" dirty="0">
                <a:solidFill>
                  <a:srgbClr val="0070C0"/>
                </a:solidFill>
                <a:latin typeface="Helvetica Neue" panose="02000503000000020004"/>
              </a:rPr>
            </a:br>
            <a:r>
              <a:rPr lang="en-US" sz="1400" dirty="0">
                <a:solidFill>
                  <a:srgbClr val="0070C0"/>
                </a:solidFill>
                <a:latin typeface="Helvetica Neue" panose="02000503000000020004"/>
              </a:rPr>
              <a:t>‘dish rack is in…’ ➜ rack must be moved</a:t>
            </a:r>
            <a:br>
              <a:rPr lang="en-US" sz="1400" dirty="0">
                <a:solidFill>
                  <a:srgbClr val="0070C0"/>
                </a:solidFill>
                <a:latin typeface="Helvetica Neue" panose="02000503000000020004"/>
              </a:rPr>
            </a:br>
            <a:r>
              <a:rPr lang="en-US" sz="1400" dirty="0">
                <a:solidFill>
                  <a:srgbClr val="0070C0"/>
                </a:solidFill>
                <a:latin typeface="Helvetica Neue" panose="02000503000000020004"/>
              </a:rPr>
              <a:t>search affordances ➜ not grabbable</a:t>
            </a:r>
          </a:p>
        </p:txBody>
      </p:sp>
      <p:cxnSp>
        <p:nvCxnSpPr>
          <p:cNvPr id="31" name="Straight Arrow Connector 30">
            <a:extLst>
              <a:ext uri="{FF2B5EF4-FFF2-40B4-BE49-F238E27FC236}">
                <a16:creationId xmlns:a16="http://schemas.microsoft.com/office/drawing/2014/main" id="{5E92493A-804F-4C56-B108-FC914F8FAEC9}"/>
              </a:ext>
            </a:extLst>
          </p:cNvPr>
          <p:cNvCxnSpPr>
            <a:cxnSpLocks/>
          </p:cNvCxnSpPr>
          <p:nvPr/>
        </p:nvCxnSpPr>
        <p:spPr>
          <a:xfrm>
            <a:off x="4537425" y="4204317"/>
            <a:ext cx="811034" cy="713464"/>
          </a:xfrm>
          <a:prstGeom prst="straightConnector1">
            <a:avLst/>
          </a:prstGeom>
          <a:noFill/>
          <a:ln w="57150" cap="flat" cmpd="sng" algn="ctr">
            <a:solidFill>
              <a:srgbClr val="507E32"/>
            </a:solidFill>
            <a:prstDash val="solid"/>
            <a:miter lim="800000"/>
            <a:tailEnd type="triangle"/>
          </a:ln>
          <a:effectLst/>
        </p:spPr>
      </p:cxnSp>
      <p:cxnSp>
        <p:nvCxnSpPr>
          <p:cNvPr id="32" name="Straight Arrow Connector 31">
            <a:extLst>
              <a:ext uri="{FF2B5EF4-FFF2-40B4-BE49-F238E27FC236}">
                <a16:creationId xmlns:a16="http://schemas.microsoft.com/office/drawing/2014/main" id="{7C3A8763-C7F1-B487-B748-5B55B611DA26}"/>
              </a:ext>
            </a:extLst>
          </p:cNvPr>
          <p:cNvCxnSpPr>
            <a:cxnSpLocks/>
          </p:cNvCxnSpPr>
          <p:nvPr/>
        </p:nvCxnSpPr>
        <p:spPr>
          <a:xfrm>
            <a:off x="4537425" y="4297682"/>
            <a:ext cx="1069076" cy="1472831"/>
          </a:xfrm>
          <a:prstGeom prst="straightConnector1">
            <a:avLst/>
          </a:prstGeom>
          <a:noFill/>
          <a:ln w="57150" cap="flat" cmpd="sng" algn="ctr">
            <a:solidFill>
              <a:srgbClr val="507E32"/>
            </a:solidFill>
            <a:prstDash val="solid"/>
            <a:miter lim="800000"/>
            <a:tailEnd type="triangle"/>
          </a:ln>
          <a:effectLst/>
        </p:spPr>
      </p:cxnSp>
      <p:grpSp>
        <p:nvGrpSpPr>
          <p:cNvPr id="33" name="Group 32">
            <a:extLst>
              <a:ext uri="{FF2B5EF4-FFF2-40B4-BE49-F238E27FC236}">
                <a16:creationId xmlns:a16="http://schemas.microsoft.com/office/drawing/2014/main" id="{E9E76F1F-FF34-63EA-7EE4-6EA3BF1C84A0}"/>
              </a:ext>
            </a:extLst>
          </p:cNvPr>
          <p:cNvGrpSpPr/>
          <p:nvPr/>
        </p:nvGrpSpPr>
        <p:grpSpPr>
          <a:xfrm>
            <a:off x="1194150" y="5412058"/>
            <a:ext cx="4172257" cy="1280407"/>
            <a:chOff x="57562" y="5030164"/>
            <a:chExt cx="3962068" cy="1035557"/>
          </a:xfrm>
        </p:grpSpPr>
        <p:sp>
          <p:nvSpPr>
            <p:cNvPr id="34" name="Rectangle: Rounded Corners 33">
              <a:extLst>
                <a:ext uri="{FF2B5EF4-FFF2-40B4-BE49-F238E27FC236}">
                  <a16:creationId xmlns:a16="http://schemas.microsoft.com/office/drawing/2014/main" id="{B4F713ED-2BEC-A112-E88E-91227EDA2A20}"/>
                </a:ext>
              </a:extLst>
            </p:cNvPr>
            <p:cNvSpPr/>
            <p:nvPr/>
          </p:nvSpPr>
          <p:spPr>
            <a:xfrm>
              <a:off x="57562" y="5030164"/>
              <a:ext cx="3774540" cy="832992"/>
            </a:xfrm>
            <a:prstGeom prst="roundRect">
              <a:avLst/>
            </a:prstGeom>
            <a:solidFill>
              <a:srgbClr val="D9D9D9"/>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a:endParaRPr>
            </a:p>
          </p:txBody>
        </p:sp>
        <p:sp>
          <p:nvSpPr>
            <p:cNvPr id="35" name="TextBox 34">
              <a:extLst>
                <a:ext uri="{FF2B5EF4-FFF2-40B4-BE49-F238E27FC236}">
                  <a16:creationId xmlns:a16="http://schemas.microsoft.com/office/drawing/2014/main" id="{CA6BE766-924C-0B60-BDDE-0A672CEA1B63}"/>
                </a:ext>
              </a:extLst>
            </p:cNvPr>
            <p:cNvSpPr txBox="1"/>
            <p:nvPr/>
          </p:nvSpPr>
          <p:spPr>
            <a:xfrm>
              <a:off x="93103" y="5096225"/>
              <a:ext cx="3926527" cy="969496"/>
            </a:xfrm>
            <a:prstGeom prst="rect">
              <a:avLst/>
            </a:prstGeom>
            <a:noFill/>
          </p:spPr>
          <p:txBody>
            <a:bodyPr wrap="square" rtlCol="0">
              <a:spAutoFit/>
            </a:bodyPr>
            <a:lstStyle/>
            <a:p>
              <a:r>
                <a:rPr lang="en-US" sz="1600" b="1" dirty="0">
                  <a:solidFill>
                    <a:prstClr val="black"/>
                  </a:solidFill>
                  <a:latin typeface="Helvetica Neue" panose="02000503000000020004"/>
                </a:rPr>
                <a:t>Detected mismatches: </a:t>
              </a:r>
            </a:p>
            <a:p>
              <a:r>
                <a:rPr lang="en-US" sz="1400" dirty="0">
                  <a:solidFill>
                    <a:prstClr val="black"/>
                  </a:solidFill>
                  <a:latin typeface="Helvetica Neue" panose="02000503000000020004"/>
                </a:rPr>
                <a:t>The goal is that the ceramic-bowl is in the dish rack and the dish rack is in the cabinet.</a:t>
              </a:r>
              <a:endParaRPr lang="en-US" sz="1400" dirty="0">
                <a:solidFill>
                  <a:srgbClr val="00B050"/>
                </a:solidFill>
                <a:latin typeface="Helvetica Neue" panose="02000503000000020004"/>
              </a:endParaRPr>
            </a:p>
            <a:p>
              <a:endParaRPr lang="en-US" sz="1300" dirty="0">
                <a:solidFill>
                  <a:prstClr val="black"/>
                </a:solidFill>
                <a:latin typeface="Helvetica Neue" panose="02000503000000020004"/>
              </a:endParaRPr>
            </a:p>
          </p:txBody>
        </p:sp>
      </p:grpSp>
      <p:sp>
        <p:nvSpPr>
          <p:cNvPr id="36" name="Rectangle 35">
            <a:extLst>
              <a:ext uri="{FF2B5EF4-FFF2-40B4-BE49-F238E27FC236}">
                <a16:creationId xmlns:a16="http://schemas.microsoft.com/office/drawing/2014/main" id="{597574FA-1552-1E3A-B22F-7F25B61D1203}"/>
              </a:ext>
            </a:extLst>
          </p:cNvPr>
          <p:cNvSpPr/>
          <p:nvPr/>
        </p:nvSpPr>
        <p:spPr>
          <a:xfrm>
            <a:off x="2338205" y="5966327"/>
            <a:ext cx="1099125" cy="258807"/>
          </a:xfrm>
          <a:prstGeom prst="rect">
            <a:avLst/>
          </a:prstGeom>
          <a:noFill/>
          <a:ln w="381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a:endParaRPr>
          </a:p>
        </p:txBody>
      </p:sp>
      <p:sp>
        <p:nvSpPr>
          <p:cNvPr id="37" name="Rectangle 36">
            <a:extLst>
              <a:ext uri="{FF2B5EF4-FFF2-40B4-BE49-F238E27FC236}">
                <a16:creationId xmlns:a16="http://schemas.microsoft.com/office/drawing/2014/main" id="{69D267A7-31CB-1B45-EB85-4CF50A50C9C2}"/>
              </a:ext>
            </a:extLst>
          </p:cNvPr>
          <p:cNvSpPr/>
          <p:nvPr/>
        </p:nvSpPr>
        <p:spPr>
          <a:xfrm>
            <a:off x="3781326" y="5990965"/>
            <a:ext cx="576381" cy="229171"/>
          </a:xfrm>
          <a:prstGeom prst="rect">
            <a:avLst/>
          </a:prstGeom>
          <a:noFill/>
          <a:ln w="38100" cap="flat" cmpd="sng" algn="ctr">
            <a:solidFill>
              <a:srgbClr val="507E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B1BA1"/>
              </a:solidFill>
              <a:effectLst/>
              <a:uLnTx/>
              <a:uFillTx/>
              <a:latin typeface="Helvetica Neue" panose="02000503000000020004"/>
            </a:endParaRPr>
          </a:p>
        </p:txBody>
      </p:sp>
      <p:cxnSp>
        <p:nvCxnSpPr>
          <p:cNvPr id="38" name="Straight Arrow Connector 37">
            <a:extLst>
              <a:ext uri="{FF2B5EF4-FFF2-40B4-BE49-F238E27FC236}">
                <a16:creationId xmlns:a16="http://schemas.microsoft.com/office/drawing/2014/main" id="{678DBE57-DED3-E78B-F732-E0F7CD38AE8F}"/>
              </a:ext>
            </a:extLst>
          </p:cNvPr>
          <p:cNvCxnSpPr>
            <a:cxnSpLocks/>
          </p:cNvCxnSpPr>
          <p:nvPr/>
        </p:nvCxnSpPr>
        <p:spPr>
          <a:xfrm>
            <a:off x="5157324" y="6048948"/>
            <a:ext cx="3374085" cy="32493"/>
          </a:xfrm>
          <a:prstGeom prst="straightConnector1">
            <a:avLst/>
          </a:prstGeom>
          <a:noFill/>
          <a:ln w="76200" cap="flat" cmpd="sng" algn="ctr">
            <a:solidFill>
              <a:sysClr val="windowText" lastClr="000000"/>
            </a:solidFill>
            <a:prstDash val="solid"/>
            <a:miter lim="800000"/>
            <a:tailEnd type="triangle"/>
          </a:ln>
          <a:effectLst/>
        </p:spPr>
      </p:cxnSp>
      <p:sp>
        <p:nvSpPr>
          <p:cNvPr id="3" name="Slide Number Placeholder 3">
            <a:extLst>
              <a:ext uri="{FF2B5EF4-FFF2-40B4-BE49-F238E27FC236}">
                <a16:creationId xmlns:a16="http://schemas.microsoft.com/office/drawing/2014/main" id="{CED2E359-C536-8ABB-7531-29D5E7C4E8F1}"/>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8</a:t>
            </a:fld>
            <a:endParaRPr lang="en-US" sz="1200" dirty="0"/>
          </a:p>
        </p:txBody>
      </p:sp>
    </p:spTree>
    <p:custDataLst>
      <p:tags r:id="rId1"/>
    </p:custDataLst>
    <p:extLst>
      <p:ext uri="{BB962C8B-B14F-4D97-AF65-F5344CB8AC3E}">
        <p14:creationId xmlns:p14="http://schemas.microsoft.com/office/powerpoint/2010/main" val="149335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1" grpId="0"/>
      <p:bldP spid="22" grpId="0"/>
      <p:bldP spid="23" grpId="0"/>
      <p:bldP spid="24" grpId="0" animBg="1"/>
      <p:bldP spid="25" grpId="0" animBg="1"/>
      <p:bldP spid="29" grpId="0" animBg="1"/>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6F9E-2F88-E2F9-78F6-C2011D056B8A}"/>
              </a:ext>
            </a:extLst>
          </p:cNvPr>
          <p:cNvSpPr>
            <a:spLocks noGrp="1"/>
          </p:cNvSpPr>
          <p:nvPr>
            <p:ph type="title"/>
          </p:nvPr>
        </p:nvSpPr>
        <p:spPr/>
        <p:txBody>
          <a:bodyPr/>
          <a:lstStyle/>
          <a:p>
            <a:r>
              <a:rPr lang="en-US" dirty="0"/>
              <a:t>Repair Search Tree</a:t>
            </a:r>
          </a:p>
        </p:txBody>
      </p:sp>
      <p:sp>
        <p:nvSpPr>
          <p:cNvPr id="4" name="Footer Placeholder 3">
            <a:extLst>
              <a:ext uri="{FF2B5EF4-FFF2-40B4-BE49-F238E27FC236}">
                <a16:creationId xmlns:a16="http://schemas.microsoft.com/office/drawing/2014/main" id="{3AFCC886-F87E-F903-907A-9974514FD004}"/>
              </a:ext>
            </a:extLst>
          </p:cNvPr>
          <p:cNvSpPr>
            <a:spLocks noGrp="1"/>
          </p:cNvSpPr>
          <p:nvPr>
            <p:ph type="ftr" sz="quarter" idx="11"/>
          </p:nvPr>
        </p:nvSpPr>
        <p:spPr/>
        <p:txBody>
          <a:bodyPr/>
          <a:lstStyle/>
          <a:p>
            <a:r>
              <a:rPr lang="en-US" dirty="0"/>
              <a:t>(c) 2024 Center for Integrated Cognition</a:t>
            </a:r>
          </a:p>
        </p:txBody>
      </p:sp>
      <p:graphicFrame>
        <p:nvGraphicFramePr>
          <p:cNvPr id="6" name="Table 34">
            <a:extLst>
              <a:ext uri="{FF2B5EF4-FFF2-40B4-BE49-F238E27FC236}">
                <a16:creationId xmlns:a16="http://schemas.microsoft.com/office/drawing/2014/main" id="{6EC4512B-E856-B5C7-53B9-5A1A74C59F7F}"/>
              </a:ext>
            </a:extLst>
          </p:cNvPr>
          <p:cNvGraphicFramePr>
            <a:graphicFrameLocks noGrp="1"/>
          </p:cNvGraphicFramePr>
          <p:nvPr>
            <p:extLst>
              <p:ext uri="{D42A27DB-BD31-4B8C-83A1-F6EECF244321}">
                <p14:modId xmlns:p14="http://schemas.microsoft.com/office/powerpoint/2010/main" val="867773077"/>
              </p:ext>
            </p:extLst>
          </p:nvPr>
        </p:nvGraphicFramePr>
        <p:xfrm>
          <a:off x="818585" y="4815154"/>
          <a:ext cx="2494149" cy="1235354"/>
        </p:xfrm>
        <a:graphic>
          <a:graphicData uri="http://schemas.openxmlformats.org/drawingml/2006/table">
            <a:tbl>
              <a:tblPr firstRow="1" bandRow="1">
                <a:tableStyleId>{2D5ABB26-0587-4C30-8999-92F81FD0307C}</a:tableStyleId>
              </a:tblPr>
              <a:tblGrid>
                <a:gridCol w="2494149">
                  <a:extLst>
                    <a:ext uri="{9D8B030D-6E8A-4147-A177-3AD203B41FA5}">
                      <a16:colId xmlns:a16="http://schemas.microsoft.com/office/drawing/2014/main" val="2052262330"/>
                    </a:ext>
                  </a:extLst>
                </a:gridCol>
              </a:tblGrid>
              <a:tr h="868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C00000"/>
                        </a:solidFill>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C00000"/>
                        </a:solidFill>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C00000"/>
                        </a:solidFill>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C00000"/>
                          </a:solidFill>
                          <a:latin typeface="Helvetica Neue" panose="02000503000000020004"/>
                        </a:rPr>
                        <a:t>No. Unknown word rubbish.</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8913653"/>
                  </a:ext>
                </a:extLst>
              </a:tr>
              <a:tr h="2828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latin typeface="Helvetica Neue" panose="02000503000000020004"/>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70273822"/>
                  </a:ext>
                </a:extLst>
              </a:tr>
            </a:tbl>
          </a:graphicData>
        </a:graphic>
      </p:graphicFrame>
      <p:graphicFrame>
        <p:nvGraphicFramePr>
          <p:cNvPr id="7" name="Table 34">
            <a:extLst>
              <a:ext uri="{FF2B5EF4-FFF2-40B4-BE49-F238E27FC236}">
                <a16:creationId xmlns:a16="http://schemas.microsoft.com/office/drawing/2014/main" id="{9BD0EF70-D9F5-CF45-DFE3-E9A81091FA0D}"/>
              </a:ext>
            </a:extLst>
          </p:cNvPr>
          <p:cNvGraphicFramePr>
            <a:graphicFrameLocks noGrp="1"/>
          </p:cNvGraphicFramePr>
          <p:nvPr>
            <p:extLst>
              <p:ext uri="{D42A27DB-BD31-4B8C-83A1-F6EECF244321}">
                <p14:modId xmlns:p14="http://schemas.microsoft.com/office/powerpoint/2010/main" val="2212895922"/>
              </p:ext>
            </p:extLst>
          </p:nvPr>
        </p:nvGraphicFramePr>
        <p:xfrm>
          <a:off x="2617860" y="3033667"/>
          <a:ext cx="2775041" cy="1112081"/>
        </p:xfrm>
        <a:graphic>
          <a:graphicData uri="http://schemas.openxmlformats.org/drawingml/2006/table">
            <a:tbl>
              <a:tblPr firstRow="1" bandRow="1">
                <a:tableStyleId>{2D5ABB26-0587-4C30-8999-92F81FD0307C}</a:tableStyleId>
              </a:tblPr>
              <a:tblGrid>
                <a:gridCol w="2775041">
                  <a:extLst>
                    <a:ext uri="{9D8B030D-6E8A-4147-A177-3AD203B41FA5}">
                      <a16:colId xmlns:a16="http://schemas.microsoft.com/office/drawing/2014/main" val="2052262330"/>
                    </a:ext>
                  </a:extLst>
                </a:gridCol>
              </a:tblGrid>
              <a:tr h="7090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C00000"/>
                        </a:solidFill>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C00000"/>
                        </a:solidFill>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C00000"/>
                          </a:solidFill>
                          <a:latin typeface="Helvetica Neue" panose="02000503000000020004"/>
                        </a:rPr>
                        <a:t>No. No cannot see a cabinet.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8913653"/>
                  </a:ext>
                </a:extLst>
              </a:tr>
              <a:tr h="281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latin typeface="Helvetica Neue" panose="02000503000000020004"/>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70273822"/>
                  </a:ext>
                </a:extLst>
              </a:tr>
            </a:tbl>
          </a:graphicData>
        </a:graphic>
      </p:graphicFrame>
      <p:graphicFrame>
        <p:nvGraphicFramePr>
          <p:cNvPr id="8" name="Table 34">
            <a:extLst>
              <a:ext uri="{FF2B5EF4-FFF2-40B4-BE49-F238E27FC236}">
                <a16:creationId xmlns:a16="http://schemas.microsoft.com/office/drawing/2014/main" id="{DADEE012-0DBF-F0C0-D444-2D7347CAEFC1}"/>
              </a:ext>
            </a:extLst>
          </p:cNvPr>
          <p:cNvGraphicFramePr>
            <a:graphicFrameLocks noGrp="1"/>
          </p:cNvGraphicFramePr>
          <p:nvPr>
            <p:extLst>
              <p:ext uri="{D42A27DB-BD31-4B8C-83A1-F6EECF244321}">
                <p14:modId xmlns:p14="http://schemas.microsoft.com/office/powerpoint/2010/main" val="700781926"/>
              </p:ext>
            </p:extLst>
          </p:nvPr>
        </p:nvGraphicFramePr>
        <p:xfrm>
          <a:off x="3676015" y="1724847"/>
          <a:ext cx="5266568" cy="990600"/>
        </p:xfrm>
        <a:graphic>
          <a:graphicData uri="http://schemas.openxmlformats.org/drawingml/2006/table">
            <a:tbl>
              <a:tblPr firstRow="1" bandRow="1">
                <a:tableStyleId>{2D5ABB26-0587-4C30-8999-92F81FD0307C}</a:tableStyleId>
              </a:tblPr>
              <a:tblGrid>
                <a:gridCol w="1333639">
                  <a:extLst>
                    <a:ext uri="{9D8B030D-6E8A-4147-A177-3AD203B41FA5}">
                      <a16:colId xmlns:a16="http://schemas.microsoft.com/office/drawing/2014/main" val="539094506"/>
                    </a:ext>
                  </a:extLst>
                </a:gridCol>
                <a:gridCol w="3932929">
                  <a:extLst>
                    <a:ext uri="{9D8B030D-6E8A-4147-A177-3AD203B41FA5}">
                      <a16:colId xmlns:a16="http://schemas.microsoft.com/office/drawing/2014/main" val="2052262330"/>
                    </a:ext>
                  </a:extLst>
                </a:gridCol>
              </a:tblGrid>
              <a:tr h="548640">
                <a:tc>
                  <a:txBody>
                    <a:bodyPr/>
                    <a:lstStyle/>
                    <a:p>
                      <a:r>
                        <a:rPr lang="en-US" sz="1400" b="1" dirty="0">
                          <a:latin typeface="Helvetica Neue" panose="02000503000000020004"/>
                        </a:rPr>
                        <a:t>Prompt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222222"/>
                          </a:solidFill>
                          <a:effectLst/>
                          <a:latin typeface="Helvetica Neue" panose="02000503000000020004"/>
                        </a:rPr>
                        <a:t>Task name: tidy kitchen. Task context: I am in kitchen. Aware of apple-core on table.</a:t>
                      </a:r>
                      <a:br>
                        <a:rPr lang="en-US" sz="1400" b="0" dirty="0">
                          <a:latin typeface="Helvetica Neue" panose="02000503000000020004"/>
                        </a:rPr>
                      </a:br>
                      <a:r>
                        <a:rPr lang="en-US" sz="1400" b="0" i="0" dirty="0">
                          <a:solidFill>
                            <a:srgbClr val="222222"/>
                          </a:solidFill>
                          <a:effectLst/>
                          <a:latin typeface="Helvetica Neue" panose="02000503000000020004"/>
                        </a:rPr>
                        <a:t>(RESULT)</a:t>
                      </a:r>
                      <a:endParaRPr lang="en-US" sz="1400" b="0" dirty="0">
                        <a:latin typeface="Helvetica Neue" panose="02000503000000020004"/>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8913653"/>
                  </a:ext>
                </a:extLst>
              </a:tr>
              <a:tr h="228600">
                <a:tc>
                  <a:txBody>
                    <a:bodyPr/>
                    <a:lstStyle/>
                    <a:p>
                      <a:r>
                        <a:rPr lang="en-US" sz="1400" b="1" dirty="0">
                          <a:latin typeface="Helvetica Neue" panose="02000503000000020004"/>
                        </a:rPr>
                        <a:t>Response(s)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latin typeface="Helvetica Neue" panose="02000503000000020004"/>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70273822"/>
                  </a:ext>
                </a:extLst>
              </a:tr>
            </a:tbl>
          </a:graphicData>
        </a:graphic>
      </p:graphicFrame>
      <p:graphicFrame>
        <p:nvGraphicFramePr>
          <p:cNvPr id="9" name="Table 34">
            <a:extLst>
              <a:ext uri="{FF2B5EF4-FFF2-40B4-BE49-F238E27FC236}">
                <a16:creationId xmlns:a16="http://schemas.microsoft.com/office/drawing/2014/main" id="{1941A7E1-CE31-393E-D6A6-E71A4B44ACD4}"/>
              </a:ext>
            </a:extLst>
          </p:cNvPr>
          <p:cNvGraphicFramePr>
            <a:graphicFrameLocks noGrp="1"/>
          </p:cNvGraphicFramePr>
          <p:nvPr>
            <p:extLst>
              <p:ext uri="{D42A27DB-BD31-4B8C-83A1-F6EECF244321}">
                <p14:modId xmlns:p14="http://schemas.microsoft.com/office/powerpoint/2010/main" val="3990783714"/>
              </p:ext>
            </p:extLst>
          </p:nvPr>
        </p:nvGraphicFramePr>
        <p:xfrm>
          <a:off x="5802074" y="3039985"/>
          <a:ext cx="2820153" cy="1092398"/>
        </p:xfrm>
        <a:graphic>
          <a:graphicData uri="http://schemas.openxmlformats.org/drawingml/2006/table">
            <a:tbl>
              <a:tblPr firstRow="1" bandRow="1">
                <a:tableStyleId>{2D5ABB26-0587-4C30-8999-92F81FD0307C}</a:tableStyleId>
              </a:tblPr>
              <a:tblGrid>
                <a:gridCol w="2820153">
                  <a:extLst>
                    <a:ext uri="{9D8B030D-6E8A-4147-A177-3AD203B41FA5}">
                      <a16:colId xmlns:a16="http://schemas.microsoft.com/office/drawing/2014/main" val="2052262330"/>
                    </a:ext>
                  </a:extLst>
                </a:gridCol>
              </a:tblGrid>
              <a:tr h="5486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C00000"/>
                        </a:solidFill>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C00000"/>
                          </a:solidFill>
                          <a:latin typeface="Helvetica Neue" panose="02000503000000020004"/>
                        </a:rPr>
                        <a:t>No. Bin cannot be closed.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18913653"/>
                  </a:ext>
                </a:extLst>
              </a:tr>
              <a:tr h="261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latin typeface="Helvetica Neue" panose="02000503000000020004"/>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70273822"/>
                  </a:ext>
                </a:extLst>
              </a:tr>
            </a:tbl>
          </a:graphicData>
        </a:graphic>
      </p:graphicFrame>
      <p:cxnSp>
        <p:nvCxnSpPr>
          <p:cNvPr id="10" name="Straight Connector 9">
            <a:extLst>
              <a:ext uri="{FF2B5EF4-FFF2-40B4-BE49-F238E27FC236}">
                <a16:creationId xmlns:a16="http://schemas.microsoft.com/office/drawing/2014/main" id="{6B13038E-117B-E782-C889-D0614E153131}"/>
              </a:ext>
            </a:extLst>
          </p:cNvPr>
          <p:cNvCxnSpPr>
            <a:cxnSpLocks/>
          </p:cNvCxnSpPr>
          <p:nvPr/>
        </p:nvCxnSpPr>
        <p:spPr>
          <a:xfrm flipH="1">
            <a:off x="4638171" y="2617940"/>
            <a:ext cx="1671128" cy="393073"/>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EF7B7E-16B4-D1A2-857F-2110180DEE96}"/>
              </a:ext>
            </a:extLst>
          </p:cNvPr>
          <p:cNvCxnSpPr>
            <a:cxnSpLocks/>
          </p:cNvCxnSpPr>
          <p:nvPr/>
        </p:nvCxnSpPr>
        <p:spPr>
          <a:xfrm>
            <a:off x="6887597" y="2599668"/>
            <a:ext cx="7763" cy="43131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20693A0-3034-05A5-EA95-F25CFEBA2683}"/>
              </a:ext>
            </a:extLst>
          </p:cNvPr>
          <p:cNvCxnSpPr>
            <a:cxnSpLocks/>
          </p:cNvCxnSpPr>
          <p:nvPr/>
        </p:nvCxnSpPr>
        <p:spPr>
          <a:xfrm>
            <a:off x="7566453" y="2617940"/>
            <a:ext cx="1750208" cy="42765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59E3F8-A75C-6438-E388-8207F5AB08D4}"/>
              </a:ext>
            </a:extLst>
          </p:cNvPr>
          <p:cNvSpPr txBox="1"/>
          <p:nvPr/>
        </p:nvSpPr>
        <p:spPr>
          <a:xfrm>
            <a:off x="2609970" y="3083738"/>
            <a:ext cx="2521010" cy="535508"/>
          </a:xfrm>
          <a:prstGeom prst="rect">
            <a:avLst/>
          </a:prstGeom>
          <a:noFill/>
        </p:spPr>
        <p:txBody>
          <a:bodyPr wrap="square" rtlCol="0">
            <a:spAutoFit/>
          </a:bodyPr>
          <a:lstStyle/>
          <a:p>
            <a:r>
              <a:rPr lang="en-US" sz="1400" dirty="0">
                <a:latin typeface="Helvetica Neue" panose="02000503000000020004"/>
              </a:rPr>
              <a:t>The goal is that the apple-core is in the cabinet.</a:t>
            </a:r>
          </a:p>
        </p:txBody>
      </p:sp>
      <p:sp>
        <p:nvSpPr>
          <p:cNvPr id="14" name="TextBox 13">
            <a:extLst>
              <a:ext uri="{FF2B5EF4-FFF2-40B4-BE49-F238E27FC236}">
                <a16:creationId xmlns:a16="http://schemas.microsoft.com/office/drawing/2014/main" id="{9BBDCC6F-E71A-FBC7-A0BA-23059F3B58C8}"/>
              </a:ext>
            </a:extLst>
          </p:cNvPr>
          <p:cNvSpPr txBox="1"/>
          <p:nvPr/>
        </p:nvSpPr>
        <p:spPr>
          <a:xfrm>
            <a:off x="5796295" y="3065766"/>
            <a:ext cx="2820153" cy="523220"/>
          </a:xfrm>
          <a:prstGeom prst="rect">
            <a:avLst/>
          </a:prstGeom>
          <a:noFill/>
        </p:spPr>
        <p:txBody>
          <a:bodyPr wrap="square" rtlCol="0">
            <a:spAutoFit/>
          </a:bodyPr>
          <a:lstStyle/>
          <a:p>
            <a:r>
              <a:rPr lang="en-US" sz="1400" dirty="0">
                <a:latin typeface="Helvetica Neue" panose="02000503000000020004"/>
              </a:rPr>
              <a:t>The goal is that the apple-core is in the bin and the bin is closed.</a:t>
            </a:r>
          </a:p>
        </p:txBody>
      </p:sp>
      <p:sp>
        <p:nvSpPr>
          <p:cNvPr id="15" name="TextBox 14">
            <a:extLst>
              <a:ext uri="{FF2B5EF4-FFF2-40B4-BE49-F238E27FC236}">
                <a16:creationId xmlns:a16="http://schemas.microsoft.com/office/drawing/2014/main" id="{F8B24326-F2FB-9470-635B-E3DAE91BB7AE}"/>
              </a:ext>
            </a:extLst>
          </p:cNvPr>
          <p:cNvSpPr txBox="1"/>
          <p:nvPr/>
        </p:nvSpPr>
        <p:spPr>
          <a:xfrm>
            <a:off x="8950233" y="3045590"/>
            <a:ext cx="2483877" cy="523220"/>
          </a:xfrm>
          <a:prstGeom prst="rect">
            <a:avLst/>
          </a:prstGeom>
          <a:noFill/>
        </p:spPr>
        <p:txBody>
          <a:bodyPr wrap="square" rtlCol="0">
            <a:spAutoFit/>
          </a:bodyPr>
          <a:lstStyle/>
          <a:p>
            <a:r>
              <a:rPr lang="en-US" sz="1400" b="1" dirty="0">
                <a:solidFill>
                  <a:srgbClr val="008000"/>
                </a:solidFill>
                <a:latin typeface="Helvetica Neue" panose="02000503000000020004"/>
              </a:rPr>
              <a:t>The goal is that the apple-core in the bin</a:t>
            </a:r>
            <a:r>
              <a:rPr lang="en-US" sz="1400" dirty="0">
                <a:latin typeface="Helvetica Neue" panose="02000503000000020004"/>
              </a:rPr>
              <a:t>.</a:t>
            </a:r>
          </a:p>
        </p:txBody>
      </p:sp>
      <p:cxnSp>
        <p:nvCxnSpPr>
          <p:cNvPr id="16" name="Straight Connector 15">
            <a:extLst>
              <a:ext uri="{FF2B5EF4-FFF2-40B4-BE49-F238E27FC236}">
                <a16:creationId xmlns:a16="http://schemas.microsoft.com/office/drawing/2014/main" id="{9E1135DE-B420-E27A-0C7D-D4224204DB21}"/>
              </a:ext>
            </a:extLst>
          </p:cNvPr>
          <p:cNvCxnSpPr>
            <a:cxnSpLocks/>
          </p:cNvCxnSpPr>
          <p:nvPr/>
        </p:nvCxnSpPr>
        <p:spPr>
          <a:xfrm flipH="1">
            <a:off x="6939997" y="3814120"/>
            <a:ext cx="14237" cy="80074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40DB1A-FF8A-BCD6-89BC-593ABBC4F0D2}"/>
              </a:ext>
            </a:extLst>
          </p:cNvPr>
          <p:cNvSpPr txBox="1"/>
          <p:nvPr/>
        </p:nvSpPr>
        <p:spPr>
          <a:xfrm>
            <a:off x="6664458" y="4665290"/>
            <a:ext cx="1777100" cy="954107"/>
          </a:xfrm>
          <a:prstGeom prst="rect">
            <a:avLst/>
          </a:prstGeom>
          <a:noFill/>
        </p:spPr>
        <p:txBody>
          <a:bodyPr wrap="square" rtlCol="0">
            <a:spAutoFit/>
          </a:bodyPr>
          <a:lstStyle/>
          <a:p>
            <a:r>
              <a:rPr lang="en-US" sz="1400" b="1" dirty="0">
                <a:solidFill>
                  <a:srgbClr val="008000"/>
                </a:solidFill>
                <a:latin typeface="Helvetica Neue" panose="02000503000000020004"/>
              </a:rPr>
              <a:t>The goal is that the apple-core is in the bin. </a:t>
            </a:r>
            <a:r>
              <a:rPr lang="en-US" sz="1400" dirty="0">
                <a:latin typeface="Helvetica Neue" panose="02000503000000020004"/>
              </a:rPr>
              <a:t>(DUPLICATE)</a:t>
            </a:r>
          </a:p>
        </p:txBody>
      </p:sp>
      <p:sp>
        <p:nvSpPr>
          <p:cNvPr id="18" name="TextBox 17">
            <a:extLst>
              <a:ext uri="{FF2B5EF4-FFF2-40B4-BE49-F238E27FC236}">
                <a16:creationId xmlns:a16="http://schemas.microsoft.com/office/drawing/2014/main" id="{6FD9697B-FA2A-1784-F060-D6AF29005389}"/>
              </a:ext>
            </a:extLst>
          </p:cNvPr>
          <p:cNvSpPr txBox="1"/>
          <p:nvPr/>
        </p:nvSpPr>
        <p:spPr>
          <a:xfrm>
            <a:off x="10606547" y="5681370"/>
            <a:ext cx="1494503" cy="1141338"/>
          </a:xfrm>
          <a:prstGeom prst="rect">
            <a:avLst/>
          </a:prstGeom>
          <a:noFill/>
          <a:ln>
            <a:solidFill>
              <a:schemeClr val="tx1"/>
            </a:solidFill>
          </a:ln>
        </p:spPr>
        <p:txBody>
          <a:bodyPr wrap="square">
            <a:spAutoFit/>
          </a:bodyPr>
          <a:lstStyle/>
          <a:p>
            <a:pPr>
              <a:spcBef>
                <a:spcPts val="450"/>
              </a:spcBef>
            </a:pPr>
            <a:r>
              <a:rPr lang="en-US" sz="1600" b="1" dirty="0">
                <a:solidFill>
                  <a:srgbClr val="2D7B49"/>
                </a:solidFill>
                <a:latin typeface="Helvetica Neue" panose="02000503000000020004"/>
              </a:rPr>
              <a:t>Viable Responses</a:t>
            </a:r>
          </a:p>
          <a:p>
            <a:pPr>
              <a:spcBef>
                <a:spcPts val="450"/>
              </a:spcBef>
            </a:pPr>
            <a:r>
              <a:rPr lang="en-US" sz="1600" b="1" dirty="0">
                <a:solidFill>
                  <a:srgbClr val="FF0000"/>
                </a:solidFill>
                <a:latin typeface="Helvetica Neue" panose="02000503000000020004"/>
              </a:rPr>
              <a:t>Re-prompt Repair</a:t>
            </a:r>
          </a:p>
        </p:txBody>
      </p:sp>
      <p:cxnSp>
        <p:nvCxnSpPr>
          <p:cNvPr id="19" name="Straight Connector 18">
            <a:extLst>
              <a:ext uri="{FF2B5EF4-FFF2-40B4-BE49-F238E27FC236}">
                <a16:creationId xmlns:a16="http://schemas.microsoft.com/office/drawing/2014/main" id="{1394D390-9763-0DD8-652D-CCD1734B0817}"/>
              </a:ext>
            </a:extLst>
          </p:cNvPr>
          <p:cNvCxnSpPr>
            <a:cxnSpLocks/>
          </p:cNvCxnSpPr>
          <p:nvPr/>
        </p:nvCxnSpPr>
        <p:spPr>
          <a:xfrm flipH="1">
            <a:off x="2714678" y="3915403"/>
            <a:ext cx="1241130" cy="8300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716FCB-FC4B-B854-D572-80C90E5706FD}"/>
              </a:ext>
            </a:extLst>
          </p:cNvPr>
          <p:cNvCxnSpPr>
            <a:cxnSpLocks/>
          </p:cNvCxnSpPr>
          <p:nvPr/>
        </p:nvCxnSpPr>
        <p:spPr>
          <a:xfrm>
            <a:off x="4108929" y="3915403"/>
            <a:ext cx="1137922" cy="8300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84144B-E2D9-E4E7-8AA7-E374DA8916CC}"/>
              </a:ext>
            </a:extLst>
          </p:cNvPr>
          <p:cNvCxnSpPr>
            <a:cxnSpLocks/>
          </p:cNvCxnSpPr>
          <p:nvPr/>
        </p:nvCxnSpPr>
        <p:spPr>
          <a:xfrm>
            <a:off x="4041023" y="3944258"/>
            <a:ext cx="0" cy="851663"/>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547779-5204-ACB9-73A1-F9345D2B7124}"/>
              </a:ext>
            </a:extLst>
          </p:cNvPr>
          <p:cNvSpPr txBox="1"/>
          <p:nvPr/>
        </p:nvSpPr>
        <p:spPr>
          <a:xfrm>
            <a:off x="856441" y="4915372"/>
            <a:ext cx="2418436" cy="523220"/>
          </a:xfrm>
          <a:prstGeom prst="rect">
            <a:avLst/>
          </a:prstGeom>
          <a:noFill/>
        </p:spPr>
        <p:txBody>
          <a:bodyPr wrap="square" rtlCol="0">
            <a:spAutoFit/>
          </a:bodyPr>
          <a:lstStyle/>
          <a:p>
            <a:r>
              <a:rPr lang="en-US" sz="1400" dirty="0">
                <a:latin typeface="Helvetica Neue" panose="02000503000000020004"/>
              </a:rPr>
              <a:t>The goal is that the apple-core is in the rubbish bin.</a:t>
            </a:r>
          </a:p>
        </p:txBody>
      </p:sp>
      <p:sp>
        <p:nvSpPr>
          <p:cNvPr id="23" name="TextBox 22">
            <a:extLst>
              <a:ext uri="{FF2B5EF4-FFF2-40B4-BE49-F238E27FC236}">
                <a16:creationId xmlns:a16="http://schemas.microsoft.com/office/drawing/2014/main" id="{3A3ABC56-8384-1146-BF6F-5597C0D0F600}"/>
              </a:ext>
            </a:extLst>
          </p:cNvPr>
          <p:cNvSpPr txBox="1"/>
          <p:nvPr/>
        </p:nvSpPr>
        <p:spPr>
          <a:xfrm>
            <a:off x="3312734" y="4807650"/>
            <a:ext cx="1496062" cy="738664"/>
          </a:xfrm>
          <a:prstGeom prst="rect">
            <a:avLst/>
          </a:prstGeom>
          <a:noFill/>
        </p:spPr>
        <p:txBody>
          <a:bodyPr wrap="square" rtlCol="0">
            <a:spAutoFit/>
          </a:bodyPr>
          <a:lstStyle/>
          <a:p>
            <a:r>
              <a:rPr lang="en-US" sz="1400" b="1" dirty="0">
                <a:solidFill>
                  <a:srgbClr val="2D7B49"/>
                </a:solidFill>
                <a:latin typeface="Helvetica Neue" panose="02000503000000020004"/>
              </a:rPr>
              <a:t>The goal is that the apple-core is in the trash.</a:t>
            </a:r>
          </a:p>
        </p:txBody>
      </p:sp>
      <p:sp>
        <p:nvSpPr>
          <p:cNvPr id="24" name="TextBox 23">
            <a:extLst>
              <a:ext uri="{FF2B5EF4-FFF2-40B4-BE49-F238E27FC236}">
                <a16:creationId xmlns:a16="http://schemas.microsoft.com/office/drawing/2014/main" id="{C698725D-FFD2-1EF7-FE76-E1513BBC1819}"/>
              </a:ext>
            </a:extLst>
          </p:cNvPr>
          <p:cNvSpPr txBox="1"/>
          <p:nvPr/>
        </p:nvSpPr>
        <p:spPr>
          <a:xfrm>
            <a:off x="4925615" y="4756284"/>
            <a:ext cx="1203856" cy="1169551"/>
          </a:xfrm>
          <a:prstGeom prst="rect">
            <a:avLst/>
          </a:prstGeom>
          <a:noFill/>
        </p:spPr>
        <p:txBody>
          <a:bodyPr wrap="square" rtlCol="0">
            <a:spAutoFit/>
          </a:bodyPr>
          <a:lstStyle/>
          <a:p>
            <a:r>
              <a:rPr lang="en-US" sz="1400" b="1" dirty="0">
                <a:solidFill>
                  <a:srgbClr val="008000"/>
                </a:solidFill>
                <a:latin typeface="Helvetica Neue" panose="02000503000000020004"/>
              </a:rPr>
              <a:t>The goal is that the apple-core is in the sink.</a:t>
            </a:r>
          </a:p>
        </p:txBody>
      </p:sp>
      <p:cxnSp>
        <p:nvCxnSpPr>
          <p:cNvPr id="25" name="Straight Connector 24">
            <a:extLst>
              <a:ext uri="{FF2B5EF4-FFF2-40B4-BE49-F238E27FC236}">
                <a16:creationId xmlns:a16="http://schemas.microsoft.com/office/drawing/2014/main" id="{EC9C9BE9-FCCC-A9E8-A890-E90C199491F1}"/>
              </a:ext>
            </a:extLst>
          </p:cNvPr>
          <p:cNvCxnSpPr>
            <a:cxnSpLocks/>
          </p:cNvCxnSpPr>
          <p:nvPr/>
        </p:nvCxnSpPr>
        <p:spPr>
          <a:xfrm>
            <a:off x="2591296" y="6004788"/>
            <a:ext cx="0" cy="21824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0F95411D-40AA-1A59-38C5-B5630B7C2DE4}"/>
              </a:ext>
            </a:extLst>
          </p:cNvPr>
          <p:cNvSpPr>
            <a:spLocks noGrp="1"/>
          </p:cNvSpPr>
          <p:nvPr>
            <p:ph type="sldNum" sz="quarter" idx="12"/>
          </p:nvPr>
        </p:nvSpPr>
        <p:spPr>
          <a:xfrm>
            <a:off x="12579" y="6476830"/>
            <a:ext cx="381000" cy="365125"/>
          </a:xfrm>
        </p:spPr>
        <p:txBody>
          <a:bodyPr/>
          <a:lstStyle/>
          <a:p>
            <a:fld id="{B65E7EDF-9339-DF44-A240-6BDBFF05048D}" type="slidenum">
              <a:rPr lang="en-US" sz="1200" smtClean="0"/>
              <a:pPr/>
              <a:t>9</a:t>
            </a:fld>
            <a:endParaRPr lang="en-US" sz="1200" dirty="0"/>
          </a:p>
        </p:txBody>
      </p:sp>
    </p:spTree>
    <p:custDataLst>
      <p:tags r:id="rId1"/>
    </p:custDataLst>
    <p:extLst>
      <p:ext uri="{BB962C8B-B14F-4D97-AF65-F5344CB8AC3E}">
        <p14:creationId xmlns:p14="http://schemas.microsoft.com/office/powerpoint/2010/main" val="152902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22" grpId="0"/>
      <p:bldP spid="23"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8|1.4"/>
</p:tagLst>
</file>

<file path=ppt/tags/tag2.xml><?xml version="1.0" encoding="utf-8"?>
<p:tagLst xmlns:a="http://schemas.openxmlformats.org/drawingml/2006/main" xmlns:r="http://schemas.openxmlformats.org/officeDocument/2006/relationships" xmlns:p="http://schemas.openxmlformats.org/presentationml/2006/main">
  <p:tag name="TIMING" val="|45.2"/>
</p:tagLst>
</file>

<file path=ppt/tags/tag3.xml><?xml version="1.0" encoding="utf-8"?>
<p:tagLst xmlns:a="http://schemas.openxmlformats.org/drawingml/2006/main" xmlns:r="http://schemas.openxmlformats.org/officeDocument/2006/relationships" xmlns:p="http://schemas.openxmlformats.org/presentationml/2006/main">
  <p:tag name="TIMING" val="|15.9|8.8|21.6"/>
</p:tagLst>
</file>

<file path=ppt/tags/tag4.xml><?xml version="1.0" encoding="utf-8"?>
<p:tagLst xmlns:a="http://schemas.openxmlformats.org/drawingml/2006/main" xmlns:r="http://schemas.openxmlformats.org/officeDocument/2006/relationships" xmlns:p="http://schemas.openxmlformats.org/presentationml/2006/main">
  <p:tag name="TIMING" val="|2.1|10.7|6.4|6.4|8.2|16.9|29.4|10.5"/>
</p:tagLst>
</file>

<file path=ppt/tags/tag5.xml><?xml version="1.0" encoding="utf-8"?>
<p:tagLst xmlns:a="http://schemas.openxmlformats.org/drawingml/2006/main" xmlns:r="http://schemas.openxmlformats.org/officeDocument/2006/relationships" xmlns:p="http://schemas.openxmlformats.org/presentationml/2006/main">
  <p:tag name="TIMING" val="|17.2|14.8|14.9|8.7|3.4|7.8"/>
</p:tagLst>
</file>

<file path=ppt/tags/tag6.xml><?xml version="1.0" encoding="utf-8"?>
<p:tagLst xmlns:a="http://schemas.openxmlformats.org/drawingml/2006/main" xmlns:r="http://schemas.openxmlformats.org/officeDocument/2006/relationships" xmlns:p="http://schemas.openxmlformats.org/presentationml/2006/main">
  <p:tag name="TIMING" val="|5.3|12.2"/>
</p:tagLst>
</file>

<file path=ppt/tags/tag7.xml><?xml version="1.0" encoding="utf-8"?>
<p:tagLst xmlns:a="http://schemas.openxmlformats.org/drawingml/2006/main" xmlns:r="http://schemas.openxmlformats.org/officeDocument/2006/relationships" xmlns:p="http://schemas.openxmlformats.org/presentationml/2006/main">
  <p:tag name="TIMING" val="|77"/>
</p:tagLst>
</file>

<file path=ppt/tags/tag8.xml><?xml version="1.0" encoding="utf-8"?>
<p:tagLst xmlns:a="http://schemas.openxmlformats.org/drawingml/2006/main" xmlns:r="http://schemas.openxmlformats.org/officeDocument/2006/relationships" xmlns:p="http://schemas.openxmlformats.org/presentationml/2006/main">
  <p:tag name="TIMING" val="|15.8|12.5|7.8|9.2"/>
</p:tagLst>
</file>

<file path=ppt/tags/tag9.xml><?xml version="1.0" encoding="utf-8"?>
<p:tagLst xmlns:a="http://schemas.openxmlformats.org/drawingml/2006/main" xmlns:r="http://schemas.openxmlformats.org/officeDocument/2006/relationships" xmlns:p="http://schemas.openxmlformats.org/presentationml/2006/main">
  <p:tag name="TIMING" val="|15.8|12.5|7.8|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C_Template_V1" id="{8BC6D404-11AE-DF48-A65E-53F30410AF22}" vid="{D3CEEA80-1A1F-0E4B-935B-547A7867DFF0}"/>
    </a:ext>
  </a:extLst>
</a:theme>
</file>

<file path=ppt/theme/theme2.xml><?xml version="1.0" encoding="utf-8"?>
<a:theme xmlns:a="http://schemas.openxmlformats.org/drawingml/2006/main" name="Talk 1 - CogArch Intr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6947</TotalTime>
  <Words>2119</Words>
  <Application>Microsoft Office PowerPoint</Application>
  <PresentationFormat>Widescreen</PresentationFormat>
  <Paragraphs>300</Paragraphs>
  <Slides>23</Slides>
  <Notes>21</Notes>
  <HiddenSlides>0</HiddenSlides>
  <MMClips>4</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Talk 1 - CogArch Intro</vt:lpstr>
      <vt:lpstr>Improving Knowledge Extraction from LLMs for Task Learning through Agent Analysis (AAAI-24)</vt:lpstr>
      <vt:lpstr>Cognitive Agents Often Need to Acquire Knowledge</vt:lpstr>
      <vt:lpstr>Outline</vt:lpstr>
      <vt:lpstr>CA Integration of LLMs</vt:lpstr>
      <vt:lpstr>Prompting For Task knowledge (Template-Based prompting)</vt:lpstr>
      <vt:lpstr>Embodied Learning Requirements</vt:lpstr>
      <vt:lpstr>Improve retrieval with STARS:</vt:lpstr>
      <vt:lpstr>Analysis and Repair</vt:lpstr>
      <vt:lpstr>Repair Search Tree</vt:lpstr>
      <vt:lpstr>Application: Interactive Task Learning</vt:lpstr>
      <vt:lpstr>PowerPoint Presentation</vt:lpstr>
      <vt:lpstr>Improved Performance with STARS</vt:lpstr>
      <vt:lpstr>LLM Response Quality</vt:lpstr>
      <vt:lpstr>Recent Extensions to STARS</vt:lpstr>
      <vt:lpstr>Conclusion</vt:lpstr>
      <vt:lpstr>Nuggets &amp; Coal</vt:lpstr>
      <vt:lpstr>Acknowledgements</vt:lpstr>
      <vt:lpstr>Questions?</vt:lpstr>
      <vt:lpstr>Extra SLIDES</vt:lpstr>
      <vt:lpstr>Organize Office   &amp;   Store Groceries</vt:lpstr>
      <vt:lpstr> </vt:lpstr>
      <vt:lpstr>Strengths and Limitations</vt:lpstr>
      <vt:lpstr>Exploit CA⬌LLM synergy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for Integrated Cognition  Soar Workshop Update</dc:title>
  <dc:creator>Robert Wray</dc:creator>
  <cp:lastModifiedBy>James Kirk</cp:lastModifiedBy>
  <cp:revision>222</cp:revision>
  <dcterms:created xsi:type="dcterms:W3CDTF">2022-05-19T02:27:31Z</dcterms:created>
  <dcterms:modified xsi:type="dcterms:W3CDTF">2024-06-05T19:21:58Z</dcterms:modified>
</cp:coreProperties>
</file>